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57" r:id="rId4"/>
    <p:sldId id="258" r:id="rId5"/>
    <p:sldId id="261" r:id="rId6"/>
    <p:sldId id="262" r:id="rId7"/>
    <p:sldId id="256" r:id="rId8"/>
    <p:sldId id="263" r:id="rId9"/>
    <p:sldId id="265" r:id="rId10"/>
    <p:sldId id="266" r:id="rId11"/>
    <p:sldId id="268" r:id="rId12"/>
    <p:sldId id="269" r:id="rId13"/>
    <p:sldId id="267"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4B8C-037E-7BF8-66F8-6E8BB87780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BB213-0542-3B00-F908-58638B05F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7B6C50-CECC-DD4E-93C4-D31C265F6701}"/>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5" name="Footer Placeholder 4">
            <a:extLst>
              <a:ext uri="{FF2B5EF4-FFF2-40B4-BE49-F238E27FC236}">
                <a16:creationId xmlns:a16="http://schemas.microsoft.com/office/drawing/2014/main" id="{4F3D943A-5ECB-4DB8-73A6-0A339A71B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0C900-AB3D-064A-3699-1DC75CD4A4F8}"/>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343844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6211-812A-ACD6-0F97-D180CE939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DED7C-07FE-E51E-86DB-60C4EC659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5D885-14F6-B369-48C9-8784DA2AFFEF}"/>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5" name="Footer Placeholder 4">
            <a:extLst>
              <a:ext uri="{FF2B5EF4-FFF2-40B4-BE49-F238E27FC236}">
                <a16:creationId xmlns:a16="http://schemas.microsoft.com/office/drawing/2014/main" id="{D3DBF885-B395-280B-679B-FE4E8631A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DA724-FA42-7F6F-D84A-E16936D371EF}"/>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330222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8CD33-C321-F945-552B-BB5311B18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4D4BEE-5C28-4FF6-0DE7-5262B908F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DBFB0-1721-E726-9A81-013AD994933F}"/>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5" name="Footer Placeholder 4">
            <a:extLst>
              <a:ext uri="{FF2B5EF4-FFF2-40B4-BE49-F238E27FC236}">
                <a16:creationId xmlns:a16="http://schemas.microsoft.com/office/drawing/2014/main" id="{E45D7ABF-A9E1-9CC8-573C-727261255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2D8DD-0D4C-C12A-48C0-4A1B77555DBF}"/>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40854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C1D2-55AB-015A-8E80-9B508132F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62E9D-59DE-136F-BA37-D184CD3578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B18C8-F90D-40D5-65C3-31D20EA9B625}"/>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5" name="Footer Placeholder 4">
            <a:extLst>
              <a:ext uri="{FF2B5EF4-FFF2-40B4-BE49-F238E27FC236}">
                <a16:creationId xmlns:a16="http://schemas.microsoft.com/office/drawing/2014/main" id="{4439A684-D6B1-DAF7-917D-501CE1F46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B4E76-9079-BA0F-56A5-80F7F8A9957F}"/>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291892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1B90-4996-853A-83ED-B189C37742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38E7-C23B-A509-7891-21829F37C5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ECC75-AB74-B7BC-BD6C-AF92A70B65B3}"/>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5" name="Footer Placeholder 4">
            <a:extLst>
              <a:ext uri="{FF2B5EF4-FFF2-40B4-BE49-F238E27FC236}">
                <a16:creationId xmlns:a16="http://schemas.microsoft.com/office/drawing/2014/main" id="{EC951979-B8C9-E536-2D5C-ED16340EB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66DEC-E4B9-0982-43CB-E02FBD423FB5}"/>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86653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1226-F852-81D7-7EA8-CD0DBBFF1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F6AEC-95C4-4A12-D120-F37DD7345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7EE4C-2AB9-64D0-2CA8-9D93ADF2FF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7A3F2-4BEA-3FE6-A5FA-9DDD2EB7769C}"/>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6" name="Footer Placeholder 5">
            <a:extLst>
              <a:ext uri="{FF2B5EF4-FFF2-40B4-BE49-F238E27FC236}">
                <a16:creationId xmlns:a16="http://schemas.microsoft.com/office/drawing/2014/main" id="{7671C576-EA20-3546-2814-15D7234E0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857D5-02BE-CB16-68ED-7339F0F7C0B4}"/>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20778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7562-804D-A497-5A20-A7904CD910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08FB2-55E9-8E0D-2841-20C23AB4F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393D44-EBEC-F264-3A33-CB5F482D9C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39C1C-86A8-18D5-DF20-D28F05F94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717D1-12BA-D6B6-1DD6-66554184B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907884-AEA3-374C-9854-618B0A9AD11B}"/>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8" name="Footer Placeholder 7">
            <a:extLst>
              <a:ext uri="{FF2B5EF4-FFF2-40B4-BE49-F238E27FC236}">
                <a16:creationId xmlns:a16="http://schemas.microsoft.com/office/drawing/2014/main" id="{F643574C-3720-F06D-0725-B3EBDE0547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F8933F-404D-D28E-130E-D4F6D4ACE8D1}"/>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302960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0D0-68FD-E3DC-E43A-3CFD8581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CADFCE-F28E-428B-32BC-9E303895150C}"/>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4" name="Footer Placeholder 3">
            <a:extLst>
              <a:ext uri="{FF2B5EF4-FFF2-40B4-BE49-F238E27FC236}">
                <a16:creationId xmlns:a16="http://schemas.microsoft.com/office/drawing/2014/main" id="{3841F492-7381-3808-B64D-BB0D39F238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DA851-4B6F-9DAD-F7E9-1435E39B164F}"/>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173229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9CFD4-C54E-C1AB-D501-0272588BCDD1}"/>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3" name="Footer Placeholder 2">
            <a:extLst>
              <a:ext uri="{FF2B5EF4-FFF2-40B4-BE49-F238E27FC236}">
                <a16:creationId xmlns:a16="http://schemas.microsoft.com/office/drawing/2014/main" id="{7C7008F6-97E4-7FE1-ACE7-AE4ABEF5C6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EB345-BC69-9CCC-8A5D-086CDD9C7052}"/>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61288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55A2-CA05-D34E-4028-11C08FE0E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3EBA6-CFF9-3F00-93F9-045922E67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F5646-FC6F-C86F-7D72-5DB2B4A22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D623E-C421-D1B4-5012-71A0DFEB9CA4}"/>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6" name="Footer Placeholder 5">
            <a:extLst>
              <a:ext uri="{FF2B5EF4-FFF2-40B4-BE49-F238E27FC236}">
                <a16:creationId xmlns:a16="http://schemas.microsoft.com/office/drawing/2014/main" id="{3F497D46-A3EB-5B17-7FD8-B39BF22F2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881EB-FA9C-E3CE-7E18-73B1C483C234}"/>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180812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CEB9-17CE-48AC-B20D-57F95136F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AC26F-F898-7BE0-2CF7-496127B09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0B19F0-6EBC-502E-048E-73720C323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6AC13-DFCD-FC65-D79A-A403FF6C3339}"/>
              </a:ext>
            </a:extLst>
          </p:cNvPr>
          <p:cNvSpPr>
            <a:spLocks noGrp="1"/>
          </p:cNvSpPr>
          <p:nvPr>
            <p:ph type="dt" sz="half" idx="10"/>
          </p:nvPr>
        </p:nvSpPr>
        <p:spPr/>
        <p:txBody>
          <a:bodyPr/>
          <a:lstStyle/>
          <a:p>
            <a:fld id="{8AB27C8C-A240-43EE-9912-C949AE123D3F}" type="datetimeFigureOut">
              <a:rPr lang="en-US" smtClean="0"/>
              <a:t>10/7/2025</a:t>
            </a:fld>
            <a:endParaRPr lang="en-US"/>
          </a:p>
        </p:txBody>
      </p:sp>
      <p:sp>
        <p:nvSpPr>
          <p:cNvPr id="6" name="Footer Placeholder 5">
            <a:extLst>
              <a:ext uri="{FF2B5EF4-FFF2-40B4-BE49-F238E27FC236}">
                <a16:creationId xmlns:a16="http://schemas.microsoft.com/office/drawing/2014/main" id="{383E904D-0C83-AB6E-A68A-2802AB7B8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E6A4-8114-59B6-C2FD-FE6F52E8FCC7}"/>
              </a:ext>
            </a:extLst>
          </p:cNvPr>
          <p:cNvSpPr>
            <a:spLocks noGrp="1"/>
          </p:cNvSpPr>
          <p:nvPr>
            <p:ph type="sldNum" sz="quarter" idx="12"/>
          </p:nvPr>
        </p:nvSpPr>
        <p:spPr/>
        <p:txBody>
          <a:bodyPr/>
          <a:lstStyle/>
          <a:p>
            <a:fld id="{798C09BA-C7D7-47BC-A62A-B8C744A38C22}" type="slidenum">
              <a:rPr lang="en-US" smtClean="0"/>
              <a:t>‹#›</a:t>
            </a:fld>
            <a:endParaRPr lang="en-US"/>
          </a:p>
        </p:txBody>
      </p:sp>
    </p:spTree>
    <p:extLst>
      <p:ext uri="{BB962C8B-B14F-4D97-AF65-F5344CB8AC3E}">
        <p14:creationId xmlns:p14="http://schemas.microsoft.com/office/powerpoint/2010/main" val="92264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6987C-6EC1-2A86-CAD3-937D916F4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C3685-688B-AB4E-591A-CA5BCA14A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EF31C-EC47-6743-8352-36EDD6B00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B27C8C-A240-43EE-9912-C949AE123D3F}" type="datetimeFigureOut">
              <a:rPr lang="en-US" smtClean="0"/>
              <a:t>10/7/2025</a:t>
            </a:fld>
            <a:endParaRPr lang="en-US"/>
          </a:p>
        </p:txBody>
      </p:sp>
      <p:sp>
        <p:nvSpPr>
          <p:cNvPr id="5" name="Footer Placeholder 4">
            <a:extLst>
              <a:ext uri="{FF2B5EF4-FFF2-40B4-BE49-F238E27FC236}">
                <a16:creationId xmlns:a16="http://schemas.microsoft.com/office/drawing/2014/main" id="{D679C65F-6DC4-9392-9AE2-A05905B48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3ABEF80-66C2-AA5A-F7E3-C8202FFC8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8C09BA-C7D7-47BC-A62A-B8C744A38C22}" type="slidenum">
              <a:rPr lang="en-US" smtClean="0"/>
              <a:t>‹#›</a:t>
            </a:fld>
            <a:endParaRPr lang="en-US"/>
          </a:p>
        </p:txBody>
      </p:sp>
    </p:spTree>
    <p:extLst>
      <p:ext uri="{BB962C8B-B14F-4D97-AF65-F5344CB8AC3E}">
        <p14:creationId xmlns:p14="http://schemas.microsoft.com/office/powerpoint/2010/main" val="311101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lueletterbible.org/kjv/luk/24/4-5/s_997004" TargetMode="External"/><Relationship Id="rId2" Type="http://schemas.openxmlformats.org/officeDocument/2006/relationships/hyperlink" Target="https://www.blueletterbible.org/kjv/act/1/10-11/s_1019010" TargetMode="External"/><Relationship Id="rId1" Type="http://schemas.openxmlformats.org/officeDocument/2006/relationships/slideLayout" Target="../slideLayouts/slideLayout7.xml"/><Relationship Id="rId4" Type="http://schemas.openxmlformats.org/officeDocument/2006/relationships/hyperlink" Target="https://www.blueletterbible.org/kjv/rev/11/3-12/s_11780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lueletterbible.org/kjv/mat/25/31-32/s_954031" TargetMode="External"/><Relationship Id="rId2" Type="http://schemas.openxmlformats.org/officeDocument/2006/relationships/hyperlink" Target="https://www.blueletterbible.org/kjv/mat/16/27/s_945027" TargetMode="External"/><Relationship Id="rId1" Type="http://schemas.openxmlformats.org/officeDocument/2006/relationships/slideLayout" Target="../slideLayouts/slideLayout7.xml"/><Relationship Id="rId5" Type="http://schemas.openxmlformats.org/officeDocument/2006/relationships/hyperlink" Target="https://www.blueletterbible.org/kjv/jhn/21/22/s_1018022" TargetMode="External"/><Relationship Id="rId4" Type="http://schemas.openxmlformats.org/officeDocument/2006/relationships/hyperlink" Target="https://www.blueletterbible.org/kjv/jhn/14/2-3/s_101100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lueletterbible.org/kjv/tit/2/13/s_1131013" TargetMode="External"/><Relationship Id="rId2" Type="http://schemas.openxmlformats.org/officeDocument/2006/relationships/hyperlink" Target="https://www.blueletterbible.org/kjv/phl/3/20-21/s_1106020" TargetMode="External"/><Relationship Id="rId1" Type="http://schemas.openxmlformats.org/officeDocument/2006/relationships/slideLayout" Target="../slideLayouts/slideLayout7.xml"/><Relationship Id="rId6" Type="http://schemas.openxmlformats.org/officeDocument/2006/relationships/hyperlink" Target="https://www.blueletterbible.org/kjv/2pe/1/16/s_1157016" TargetMode="External"/><Relationship Id="rId5" Type="http://schemas.openxmlformats.org/officeDocument/2006/relationships/hyperlink" Target="https://www.blueletterbible.org/kjv/jas/5/7/s_1151007" TargetMode="External"/><Relationship Id="rId4" Type="http://schemas.openxmlformats.org/officeDocument/2006/relationships/hyperlink" Target="https://www.blueletterbible.org/kjv/heb/9/28/s_114202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ngjamesbibleonline.org/2-Peter-1-16/" TargetMode="External"/><Relationship Id="rId2" Type="http://schemas.openxmlformats.org/officeDocument/2006/relationships/hyperlink" Target="https://www.blueletterbible.org/kjv/2pe/1/16/s_1157016" TargetMode="External"/><Relationship Id="rId1" Type="http://schemas.openxmlformats.org/officeDocument/2006/relationships/slideLayout" Target="../slideLayouts/slideLayout7.xml"/><Relationship Id="rId6" Type="http://schemas.openxmlformats.org/officeDocument/2006/relationships/hyperlink" Target="https://www.blueletterbible.org/kjv/rev/1/7/s_1168007" TargetMode="External"/><Relationship Id="rId5" Type="http://schemas.openxmlformats.org/officeDocument/2006/relationships/hyperlink" Target="https://www.blueletterbible.org/kjv/1jo/2/28/s_1161028" TargetMode="External"/><Relationship Id="rId4" Type="http://schemas.openxmlformats.org/officeDocument/2006/relationships/hyperlink" Target="https://www.blueletterbible.org/kjv/mat/17/1-5/s_94600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blueletterbible.org/kjv/1co/11/26/s_107302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7F79A-C498-5616-7C03-78E00C25F94B}"/>
              </a:ext>
            </a:extLst>
          </p:cNvPr>
          <p:cNvSpPr txBox="1"/>
          <p:nvPr/>
        </p:nvSpPr>
        <p:spPr>
          <a:xfrm>
            <a:off x="275303" y="127819"/>
            <a:ext cx="11552903" cy="6555641"/>
          </a:xfrm>
          <a:prstGeom prst="rect">
            <a:avLst/>
          </a:prstGeom>
          <a:noFill/>
        </p:spPr>
        <p:txBody>
          <a:bodyPr wrap="square">
            <a:spAutoFit/>
          </a:bodyPr>
          <a:lstStyle/>
          <a:p>
            <a:pPr>
              <a:buNone/>
            </a:pPr>
            <a:r>
              <a:rPr lang="en-US" sz="2800" dirty="0"/>
              <a:t>The </a:t>
            </a:r>
            <a:r>
              <a:rPr lang="en-US" sz="2800" b="1" dirty="0"/>
              <a:t>dispensational lens</a:t>
            </a:r>
            <a:r>
              <a:rPr lang="en-US" sz="2800" dirty="0"/>
              <a:t> is a theological framework that views biblical history as divided into distinct periods or “dispensations,” each marked by a different way God interacts with humanity. It’s especially influential in interpreting prophecy and eschatology (end-times theology), and it undergirds ideas like the Rapture, the Tribulation, and the Millennial Kingdom.</a:t>
            </a:r>
          </a:p>
          <a:p>
            <a:pPr>
              <a:buNone/>
            </a:pPr>
            <a:r>
              <a:rPr lang="en-US" sz="2800" dirty="0"/>
              <a:t>Here’s a breakdown tailored to your ministry context</a:t>
            </a:r>
          </a:p>
          <a:p>
            <a:pPr>
              <a:buNone/>
            </a:pPr>
            <a:r>
              <a:rPr lang="en-US" sz="2800" b="1" dirty="0"/>
              <a:t>What Is the Dispensational Lens?</a:t>
            </a:r>
          </a:p>
          <a:p>
            <a:pPr>
              <a:buFont typeface="Arial" panose="020B0604020202020204" pitchFamily="34" charset="0"/>
              <a:buChar char="•"/>
            </a:pPr>
            <a:r>
              <a:rPr lang="en-US" sz="2800" b="1" dirty="0"/>
              <a:t>Seven Dispensations (classic view)</a:t>
            </a:r>
            <a:r>
              <a:rPr lang="en-US" sz="2800" dirty="0"/>
              <a:t>:</a:t>
            </a:r>
          </a:p>
          <a:p>
            <a:pPr marL="742950" lvl="1" indent="-285750">
              <a:buFont typeface="Arial" panose="020B0604020202020204" pitchFamily="34" charset="0"/>
              <a:buChar char="•"/>
            </a:pPr>
            <a:r>
              <a:rPr lang="en-US" sz="2400" dirty="0"/>
              <a:t>Innocence (Adam before the Fall)</a:t>
            </a:r>
          </a:p>
          <a:p>
            <a:pPr marL="742950" lvl="1" indent="-285750">
              <a:buFont typeface="Arial" panose="020B0604020202020204" pitchFamily="34" charset="0"/>
              <a:buChar char="•"/>
            </a:pPr>
            <a:r>
              <a:rPr lang="en-US" sz="2400" dirty="0"/>
              <a:t>Conscience (Adam to Noah)</a:t>
            </a:r>
          </a:p>
          <a:p>
            <a:pPr marL="742950" lvl="1" indent="-285750">
              <a:buFont typeface="Arial" panose="020B0604020202020204" pitchFamily="34" charset="0"/>
              <a:buChar char="•"/>
            </a:pPr>
            <a:r>
              <a:rPr lang="en-US" sz="2400" dirty="0"/>
              <a:t>Human Government (Noah to Abraham)</a:t>
            </a:r>
          </a:p>
          <a:p>
            <a:pPr marL="742950" lvl="1" indent="-285750">
              <a:buFont typeface="Arial" panose="020B0604020202020204" pitchFamily="34" charset="0"/>
              <a:buChar char="•"/>
            </a:pPr>
            <a:r>
              <a:rPr lang="en-US" sz="2400" dirty="0"/>
              <a:t>Promise (Abraham to Moses)</a:t>
            </a:r>
          </a:p>
          <a:p>
            <a:pPr marL="742950" lvl="1" indent="-285750">
              <a:buFont typeface="Arial" panose="020B0604020202020204" pitchFamily="34" charset="0"/>
              <a:buChar char="•"/>
            </a:pPr>
            <a:r>
              <a:rPr lang="en-US" sz="2400" dirty="0"/>
              <a:t>Law (Moses to Christ)</a:t>
            </a:r>
          </a:p>
          <a:p>
            <a:pPr marL="742950" lvl="1" indent="-285750">
              <a:buFont typeface="Arial" panose="020B0604020202020204" pitchFamily="34" charset="0"/>
              <a:buChar char="•"/>
            </a:pPr>
            <a:r>
              <a:rPr lang="en-US" sz="2400" dirty="0"/>
              <a:t>Grace (Church Age)</a:t>
            </a:r>
          </a:p>
          <a:p>
            <a:pPr marL="742950" lvl="1" indent="-285750">
              <a:buFont typeface="Arial" panose="020B0604020202020204" pitchFamily="34" charset="0"/>
              <a:buChar char="•"/>
            </a:pPr>
            <a:r>
              <a:rPr lang="en-US" sz="2400" dirty="0"/>
              <a:t>Kingdom (Millennial reign of Christ)</a:t>
            </a:r>
          </a:p>
        </p:txBody>
      </p:sp>
    </p:spTree>
    <p:extLst>
      <p:ext uri="{BB962C8B-B14F-4D97-AF65-F5344CB8AC3E}">
        <p14:creationId xmlns:p14="http://schemas.microsoft.com/office/powerpoint/2010/main" val="323970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4873E-73A8-C30A-79FF-14E15ED2E5E2}"/>
              </a:ext>
            </a:extLst>
          </p:cNvPr>
          <p:cNvSpPr txBox="1"/>
          <p:nvPr/>
        </p:nvSpPr>
        <p:spPr>
          <a:xfrm>
            <a:off x="304800" y="304800"/>
            <a:ext cx="11130116" cy="5532668"/>
          </a:xfrm>
          <a:prstGeom prst="rect">
            <a:avLst/>
          </a:prstGeom>
          <a:noFill/>
        </p:spPr>
        <p:txBody>
          <a:bodyPr wrap="square">
            <a:spAutoFit/>
          </a:bodyPr>
          <a:lstStyle/>
          <a:p>
            <a:pPr marL="0" marR="0">
              <a:lnSpc>
                <a:spcPct val="115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2. Rapture (Before Tribulation)</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Event: Christ comes for His Church, removing believers from the earth.</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1 Thessalonians 4:16–17</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“The dead in Christ shall rise first…”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1 Corinthians 15:51–52</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“In a moment, in the twinkling of an eye…”</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The Rapture is a rescue and reward for the faithful. It marks the end of the Church Age and the beginning of the Tribulation.</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7584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F5DF-4644-D7B1-6DB7-8DD46FB1CB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95E017-5B8E-4FD6-E7B5-5F8E54FD9943}"/>
              </a:ext>
            </a:extLst>
          </p:cNvPr>
          <p:cNvSpPr txBox="1"/>
          <p:nvPr/>
        </p:nvSpPr>
        <p:spPr>
          <a:xfrm>
            <a:off x="776747" y="373626"/>
            <a:ext cx="10156723" cy="5037148"/>
          </a:xfrm>
          <a:prstGeom prst="rect">
            <a:avLst/>
          </a:prstGeom>
          <a:noFill/>
        </p:spPr>
        <p:txBody>
          <a:bodyPr wrap="square">
            <a:spAutoFit/>
          </a:bodyPr>
          <a:lstStyle/>
          <a:p>
            <a:pPr marL="0" marR="0">
              <a:lnSpc>
                <a:spcPct val="115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3. Tribulation (7 Years of Judgment)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Event: A time of global upheaval, spiritual deception, and divine judgment.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Daniel 9:27</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The final “week” of years.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6–19</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Seals, trumpets, bowls of wrath.</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The Church is absent, but some will come to faith during this time—often at great cost. These are the “Tribulation saints” (Revelation 7:14).</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440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32B19-135A-F6DF-D6E2-B2386F449C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D020A7-D967-6956-7330-4B35501575ED}"/>
              </a:ext>
            </a:extLst>
          </p:cNvPr>
          <p:cNvSpPr txBox="1"/>
          <p:nvPr/>
        </p:nvSpPr>
        <p:spPr>
          <a:xfrm>
            <a:off x="599767" y="393290"/>
            <a:ext cx="11356259" cy="4541628"/>
          </a:xfrm>
          <a:prstGeom prst="rect">
            <a:avLst/>
          </a:prstGeom>
          <a:noFill/>
        </p:spPr>
        <p:txBody>
          <a:bodyPr wrap="square">
            <a:spAutoFit/>
          </a:bodyPr>
          <a:lstStyle/>
          <a:p>
            <a:pPr marL="0" marR="0">
              <a:lnSpc>
                <a:spcPct val="115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4. Second Coming (Return in Glory)</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Event: Christ returns with His saints to defeat evil and establish His Kingdom.</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19:11–16</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“Faithful and True…King of Kings.”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Zechariah 14:4</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His feet shall stand on the Mount of Olives.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The Church returns with Christ, now glorified, to reign with Him during the Millennium.</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322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0A017-604D-7C07-F42C-C180C4DE31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7B6F13-3090-AAD8-A7B0-B556DC7A7E8C}"/>
              </a:ext>
            </a:extLst>
          </p:cNvPr>
          <p:cNvSpPr txBox="1"/>
          <p:nvPr/>
        </p:nvSpPr>
        <p:spPr>
          <a:xfrm>
            <a:off x="363794" y="668594"/>
            <a:ext cx="11621730" cy="5064976"/>
          </a:xfrm>
          <a:prstGeom prst="rect">
            <a:avLst/>
          </a:prstGeom>
          <a:noFill/>
        </p:spPr>
        <p:txBody>
          <a:bodyPr wrap="square">
            <a:spAutoFit/>
          </a:bodyPr>
          <a:lstStyle/>
          <a:p>
            <a:pPr marL="0" marR="0">
              <a:lnSpc>
                <a:spcPct val="115000"/>
              </a:lnSpc>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What Happens to Unbelievers in the Same Period?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1. During the Church Age</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Status: Offered salvation but remain spiritually dead.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3200" b="1" i="1" kern="0" dirty="0">
                <a:effectLst/>
                <a:latin typeface="Times New Roman" panose="02020603050405020304" pitchFamily="18" charset="0"/>
                <a:ea typeface="Times New Roman" panose="02020603050405020304" pitchFamily="18" charset="0"/>
                <a:cs typeface="Times New Roman" panose="02020603050405020304" pitchFamily="18" charset="0"/>
              </a:rPr>
              <a:t>John 3:18</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 “He that believeth not is condemned already.”</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3200" b="1" i="1" kern="0" dirty="0">
                <a:effectLst/>
                <a:latin typeface="Times New Roman" panose="02020603050405020304" pitchFamily="18" charset="0"/>
                <a:ea typeface="Times New Roman" panose="02020603050405020304" pitchFamily="18" charset="0"/>
                <a:cs typeface="Times New Roman" panose="02020603050405020304" pitchFamily="18" charset="0"/>
              </a:rPr>
              <a:t>Ephesians 2:1–3</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 “Dead in trespasses and sins.”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Unbelievers are invited into grace but resist. Their spiritual blindness persists unless they repent.</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570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106EBC-3267-CD40-0880-B8471E0C9277}"/>
              </a:ext>
            </a:extLst>
          </p:cNvPr>
          <p:cNvSpPr txBox="1"/>
          <p:nvPr/>
        </p:nvSpPr>
        <p:spPr>
          <a:xfrm>
            <a:off x="658761" y="353961"/>
            <a:ext cx="10166555" cy="6095002"/>
          </a:xfrm>
          <a:prstGeom prst="rect">
            <a:avLst/>
          </a:prstGeom>
          <a:noFill/>
        </p:spPr>
        <p:txBody>
          <a:bodyPr wrap="square">
            <a:spAutoFit/>
          </a:bodyPr>
          <a:lstStyle/>
          <a:p>
            <a:pPr marL="0" marR="0">
              <a:lnSpc>
                <a:spcPct val="115000"/>
              </a:lnSpc>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2. After the Rapture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Status: Left behind, vulnerable to deception and judgment.</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3200" b="1" i="1" kern="0" dirty="0">
                <a:effectLst/>
                <a:latin typeface="Times New Roman" panose="02020603050405020304" pitchFamily="18" charset="0"/>
                <a:ea typeface="Times New Roman" panose="02020603050405020304" pitchFamily="18" charset="0"/>
                <a:cs typeface="Times New Roman" panose="02020603050405020304" pitchFamily="18" charset="0"/>
              </a:rPr>
              <a:t>2 Thessalonians 2:10–12</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 “God shall send them strong delusion…”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3200" b="1" i="1" kern="0" dirty="0">
                <a:effectLst/>
                <a:latin typeface="Times New Roman" panose="02020603050405020304" pitchFamily="18" charset="0"/>
                <a:ea typeface="Times New Roman" panose="02020603050405020304" pitchFamily="18" charset="0"/>
                <a:cs typeface="Times New Roman" panose="02020603050405020304" pitchFamily="18" charset="0"/>
              </a:rPr>
              <a:t>Matthew 25:1–13</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 Foolish virgins unprepared.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Many will be deceived by the Antichrist. Some may come to faith, but most will face wrath and spiritual confusion.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093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2B9B5-CE32-6FAA-2401-68085389B54D}"/>
              </a:ext>
            </a:extLst>
          </p:cNvPr>
          <p:cNvSpPr txBox="1"/>
          <p:nvPr/>
        </p:nvSpPr>
        <p:spPr>
          <a:xfrm>
            <a:off x="452285" y="422787"/>
            <a:ext cx="10550012" cy="5528693"/>
          </a:xfrm>
          <a:prstGeom prst="rect">
            <a:avLst/>
          </a:prstGeom>
          <a:noFill/>
        </p:spPr>
        <p:txBody>
          <a:bodyPr wrap="square">
            <a:spAutoFit/>
          </a:bodyPr>
          <a:lstStyle/>
          <a:p>
            <a:pPr marL="0" marR="0">
              <a:lnSpc>
                <a:spcPct val="115000"/>
              </a:lnSpc>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3. At the Second Coming</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Status: Judged and excluded from the Kingdom.</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3200" b="1" i="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19:20</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 “The beast was taken…cast alive into a lake of fire.”</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3200" b="1" i="1" kern="0" dirty="0">
                <a:effectLst/>
                <a:latin typeface="Times New Roman" panose="02020603050405020304" pitchFamily="18" charset="0"/>
                <a:ea typeface="Times New Roman" panose="02020603050405020304" pitchFamily="18" charset="0"/>
                <a:cs typeface="Times New Roman" panose="02020603050405020304" pitchFamily="18" charset="0"/>
              </a:rPr>
              <a:t>Matthew 25:31–46</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 Sheep and goats judgment.</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Unbelievers are judged according to their rejection of Christ and their deeds. Eternal separation follows.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911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61BDF-4B0A-DFEC-56BA-E29C2AE9A4A4}"/>
              </a:ext>
            </a:extLst>
          </p:cNvPr>
          <p:cNvSpPr txBox="1"/>
          <p:nvPr/>
        </p:nvSpPr>
        <p:spPr>
          <a:xfrm>
            <a:off x="1170039" y="639097"/>
            <a:ext cx="9478296" cy="5146922"/>
          </a:xfrm>
          <a:prstGeom prst="rect">
            <a:avLst/>
          </a:prstGeom>
          <a:noFill/>
        </p:spPr>
        <p:txBody>
          <a:bodyPr wrap="square">
            <a:spAutoFit/>
          </a:bodyPr>
          <a:lstStyle/>
          <a:p>
            <a:pPr marL="0" marR="0">
              <a:lnSpc>
                <a:spcPct val="115000"/>
              </a:lnSpc>
              <a:spcAft>
                <a:spcPts val="800"/>
              </a:spcAft>
              <a:buNone/>
            </a:pPr>
            <a:r>
              <a:rPr lang="en-US" sz="4000" b="1" kern="0" dirty="0">
                <a:effectLst/>
                <a:latin typeface="Aptos Black" panose="020B0004020202020204" pitchFamily="34" charset="0"/>
                <a:ea typeface="Times New Roman" panose="02020603050405020304" pitchFamily="18" charset="0"/>
                <a:cs typeface="Times New Roman" panose="02020603050405020304" pitchFamily="18" charset="0"/>
              </a:rPr>
              <a:t>Pastoral Application</a:t>
            </a:r>
            <a:endParaRPr lang="en-US" sz="2800" kern="100" dirty="0">
              <a:effectLst/>
              <a:latin typeface="Aptos Black"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800" kern="0" dirty="0">
                <a:effectLst/>
                <a:latin typeface="Aptos Black" panose="020B0004020202020204" pitchFamily="34" charset="0"/>
                <a:ea typeface="Times New Roman" panose="02020603050405020304" pitchFamily="18" charset="0"/>
                <a:cs typeface="Times New Roman" panose="02020603050405020304" pitchFamily="18" charset="0"/>
              </a:rPr>
              <a:t>This timeline isn’t just theological—it’s deeply pastoral. It calls the Church to:</a:t>
            </a:r>
            <a:endParaRPr lang="en-US" sz="2800" kern="100" dirty="0">
              <a:effectLst/>
              <a:latin typeface="Aptos Black"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Aptos Black" panose="020B0004020202020204" pitchFamily="34" charset="0"/>
                <a:ea typeface="Times New Roman" panose="02020603050405020304" pitchFamily="18" charset="0"/>
                <a:cs typeface="Times New Roman" panose="02020603050405020304" pitchFamily="18" charset="0"/>
              </a:rPr>
              <a:t>Urgency in outreach</a:t>
            </a:r>
            <a:r>
              <a:rPr lang="en-US" sz="2800" kern="0" dirty="0">
                <a:effectLst/>
                <a:latin typeface="Aptos Black" panose="020B0004020202020204" pitchFamily="34" charset="0"/>
                <a:ea typeface="Times New Roman" panose="02020603050405020304" pitchFamily="18" charset="0"/>
                <a:cs typeface="Times New Roman" panose="02020603050405020304" pitchFamily="18" charset="0"/>
              </a:rPr>
              <a:t>: The Rapture could happen at any moment.</a:t>
            </a:r>
            <a:endParaRPr lang="en-US" sz="2800" kern="100" dirty="0">
              <a:effectLst/>
              <a:latin typeface="Aptos Black"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Aptos Black" panose="020B0004020202020204" pitchFamily="34" charset="0"/>
                <a:ea typeface="Times New Roman" panose="02020603050405020304" pitchFamily="18" charset="0"/>
                <a:cs typeface="Times New Roman" panose="02020603050405020304" pitchFamily="18" charset="0"/>
              </a:rPr>
              <a:t>Clarity in teaching</a:t>
            </a:r>
            <a:r>
              <a:rPr lang="en-US" sz="2800" kern="0" dirty="0">
                <a:effectLst/>
                <a:latin typeface="Aptos Black" panose="020B0004020202020204" pitchFamily="34" charset="0"/>
                <a:ea typeface="Times New Roman" panose="02020603050405020304" pitchFamily="18" charset="0"/>
                <a:cs typeface="Times New Roman" panose="02020603050405020304" pitchFamily="18" charset="0"/>
              </a:rPr>
              <a:t>: Many professing believers may not be truly prepared.</a:t>
            </a:r>
            <a:endParaRPr lang="en-US" sz="2800" kern="100" dirty="0">
              <a:effectLst/>
              <a:latin typeface="Aptos Black"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b="1" kern="0" dirty="0">
                <a:effectLst/>
                <a:latin typeface="Aptos Black" panose="020B0004020202020204" pitchFamily="34" charset="0"/>
                <a:ea typeface="Times New Roman" panose="02020603050405020304" pitchFamily="18" charset="0"/>
                <a:cs typeface="Times New Roman" panose="02020603050405020304" pitchFamily="18" charset="0"/>
              </a:rPr>
              <a:t>Compassion for the lost</a:t>
            </a:r>
            <a:r>
              <a:rPr lang="en-US" sz="2800" kern="0" dirty="0">
                <a:effectLst/>
                <a:latin typeface="Aptos Black" panose="020B0004020202020204" pitchFamily="34" charset="0"/>
                <a:ea typeface="Times New Roman" panose="02020603050405020304" pitchFamily="18" charset="0"/>
                <a:cs typeface="Times New Roman" panose="02020603050405020304" pitchFamily="18" charset="0"/>
              </a:rPr>
              <a:t>: Even those left behind may yet be reached.</a:t>
            </a:r>
            <a:endParaRPr lang="en-US" sz="2800" kern="100" dirty="0">
              <a:effectLst/>
              <a:latin typeface="Aptos Black"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0247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5B985-C9D7-5909-525D-F29EB2CA361A}"/>
              </a:ext>
            </a:extLst>
          </p:cNvPr>
          <p:cNvSpPr txBox="1"/>
          <p:nvPr/>
        </p:nvSpPr>
        <p:spPr>
          <a:xfrm>
            <a:off x="560439" y="255639"/>
            <a:ext cx="11100619" cy="5688480"/>
          </a:xfrm>
          <a:prstGeom prst="rect">
            <a:avLst/>
          </a:prstGeom>
          <a:noFill/>
        </p:spPr>
        <p:txBody>
          <a:bodyPr wrap="square">
            <a:spAutoFit/>
          </a:bodyPr>
          <a:lstStyle/>
          <a:p>
            <a:pPr marL="0" marR="0" algn="just">
              <a:lnSpc>
                <a:spcPct val="115000"/>
              </a:lnSpc>
              <a:spcAft>
                <a:spcPts val="800"/>
              </a:spcAft>
              <a:buNone/>
            </a:pPr>
            <a:r>
              <a:rPr lang="en-US" sz="1800" b="1" kern="0"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TESTIMONY OF HEAVENLY BEINGS.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Acts 1:10-11</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"And while they looked steadfastly toward heaven as he went up, behold, two men stood by them in white apparel; which also said, Ye men of Galilee, why stand ye gazing up into heaven?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This SAME JESUS, which is taken up from you into heaven, shall so come IN LIKE MANNER as ye have seen him go into heaven."</a:t>
            </a:r>
            <a:endParaRPr lang="en-US" sz="2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This passage declares that the SAME JESUS shall return IN LIKE MANNER as He went, that is, that His return will be visible and personal. The two "men" that "stood by" were probably Moses and Elijah. They appeared with Jesus on the Mount of Transfiguration. They were doubtless the "two men" who testified to the women at the tomb that Jesus had risen (</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Luke 24:4-5</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and they will be the "Two Witnesses" that shall testify during the Tribulation. </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Rev. 11:3-12</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308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hurch&#10;&#10;AI-generated content may be incorrect.">
            <a:extLst>
              <a:ext uri="{FF2B5EF4-FFF2-40B4-BE49-F238E27FC236}">
                <a16:creationId xmlns:a16="http://schemas.microsoft.com/office/drawing/2014/main" id="{D89CB964-5B08-618B-D74C-242D3BD6A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1" y="0"/>
            <a:ext cx="11762117" cy="6858000"/>
          </a:xfrm>
          <a:prstGeom prst="rect">
            <a:avLst/>
          </a:prstGeom>
        </p:spPr>
      </p:pic>
    </p:spTree>
    <p:extLst>
      <p:ext uri="{BB962C8B-B14F-4D97-AF65-F5344CB8AC3E}">
        <p14:creationId xmlns:p14="http://schemas.microsoft.com/office/powerpoint/2010/main" val="413956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3F4EF-7AC5-2446-DCE8-7681F13F9C97}"/>
              </a:ext>
            </a:extLst>
          </p:cNvPr>
          <p:cNvSpPr txBox="1"/>
          <p:nvPr/>
        </p:nvSpPr>
        <p:spPr>
          <a:xfrm>
            <a:off x="235975" y="1"/>
            <a:ext cx="11375922" cy="6563079"/>
          </a:xfrm>
          <a:prstGeom prst="rect">
            <a:avLst/>
          </a:prstGeom>
          <a:noFill/>
        </p:spPr>
        <p:txBody>
          <a:bodyPr wrap="square">
            <a:spAutoFit/>
          </a:bodyPr>
          <a:lstStyle/>
          <a:p>
            <a:pPr marL="0" marR="0" algn="ctr">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THE SECOND COMING</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AS TO THE FACT</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THE TESTIMONY OF JESUS HIMSELF</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Matt 16:27</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For the Son of Man shall come in the glory of his Father, with his angels, </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and then he shall reward every man according to his works."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Matt. 25:31-32</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"When the Son of Man shall come in his glory, and all the holy angels with him, then shall he sit upon the 'Throne of His Glory;' and before him shall be gathered all nations; and he shall separate them one from another, as a shepherd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divideth</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his sheep from the goats."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John 14:2-3</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"In my father's house are many mansions; if it were not so I would have told you. I go to prepare a place for you.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And if I go and prepare a place for you I will come again, and receive you unto myself</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that where I am, there ye may be also."</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John 21:22</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If I will that he tarry till I come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what is that to thee? Follow thou me."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38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617616-6F0A-0E79-03D9-8DFE10F4599A}"/>
              </a:ext>
            </a:extLst>
          </p:cNvPr>
          <p:cNvSpPr txBox="1"/>
          <p:nvPr/>
        </p:nvSpPr>
        <p:spPr>
          <a:xfrm>
            <a:off x="452284" y="78658"/>
            <a:ext cx="11523406" cy="8888331"/>
          </a:xfrm>
          <a:prstGeom prst="rect">
            <a:avLst/>
          </a:prstGeom>
          <a:noFill/>
        </p:spPr>
        <p:txBody>
          <a:bodyPr wrap="square">
            <a:spAutoFit/>
          </a:bodyPr>
          <a:lstStyle/>
          <a:p>
            <a:pPr marL="0" marR="0" algn="just">
              <a:lnSpc>
                <a:spcPct val="115000"/>
              </a:lnSpc>
              <a:spcAft>
                <a:spcPts val="800"/>
              </a:spcAft>
              <a:buNone/>
            </a:pPr>
            <a:r>
              <a:rPr lang="en-US" sz="18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THE TESTIMONY OF THE APOSTLES</a:t>
            </a:r>
            <a:endParaRPr lang="en-US" sz="20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PAUL-</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Phil. 3:20-21 </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"For our conversation is in heaven; from whence also we look for the </a:t>
            </a:r>
            <a:r>
              <a:rPr lang="en-US" sz="2400" b="1" kern="0" dirty="0" err="1">
                <a:effectLst/>
                <a:latin typeface="Arial" panose="020B0604020202020204" pitchFamily="34" charset="0"/>
                <a:ea typeface="Times New Roman" panose="02020603050405020304" pitchFamily="18" charset="0"/>
                <a:cs typeface="Times New Roman" panose="02020603050405020304" pitchFamily="18" charset="0"/>
              </a:rPr>
              <a:t>Saviour</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the Lord Jesus Christ: (21) who shall change our vile body, that it may be fashioned like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unto his glorious body</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according to the work to the working whereby he is able even to subdue all things unto himself." </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Titus 2:13</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"Looking for that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'Blessed Hope</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and the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'Glorious Appearing</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 of the </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great God and our </a:t>
            </a:r>
            <a:r>
              <a:rPr lang="en-US" sz="2400" b="1" kern="0" dirty="0" err="1">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Saviour</a:t>
            </a:r>
            <a:r>
              <a:rPr lang="en-US" sz="24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Jesus Christ." </a:t>
            </a:r>
            <a:endParaRPr lang="en-US" sz="24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Heb. 9:28</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"So Christ was once offered to bear the sins of many; and unto them that look for him shall he appear the 'Second Time' without sin unto salvation." </a:t>
            </a:r>
          </a:p>
          <a:p>
            <a:pPr algn="just">
              <a:lnSpc>
                <a:spcPct val="115000"/>
              </a:lnSpc>
              <a:spcAft>
                <a:spcPts val="800"/>
              </a:spcAft>
            </a:pPr>
            <a:r>
              <a:rPr lang="en-US" sz="2800" b="1" kern="0" dirty="0">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James 5:7 </a:t>
            </a:r>
            <a:r>
              <a:rPr lang="en-US" sz="2800" b="1" kern="0" dirty="0">
                <a:effectLst/>
                <a:latin typeface="Arial" panose="020B0604020202020204" pitchFamily="34" charset="0"/>
                <a:ea typeface="Times New Roman" panose="02020603050405020304" pitchFamily="18" charset="0"/>
                <a:cs typeface="Times New Roman" panose="02020603050405020304" pitchFamily="18" charset="0"/>
              </a:rPr>
              <a:t>"Be patient therefore, brethren, </a:t>
            </a:r>
            <a:r>
              <a:rPr lang="en-US" sz="28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unto the coming of the Lord." </a:t>
            </a:r>
          </a:p>
          <a:p>
            <a:pPr marL="0" marR="0" algn="just">
              <a:lnSpc>
                <a:spcPct val="115000"/>
              </a:lnSpc>
              <a:spcAft>
                <a:spcPts val="800"/>
              </a:spcAft>
              <a:buNone/>
            </a:pP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2 Peter 2:16 PETER-"For we have not followed cunningly devised fables when we made known unto you the power and coming of our Lord Jesus Christ, but were eye-witnesses of his majesty." </a:t>
            </a:r>
          </a:p>
          <a:p>
            <a:pPr marL="0" marR="0" algn="just">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2 Pet.1:16</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901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BFE13-5BD7-C7D3-A3BD-C6D2A4944B2B}"/>
              </a:ext>
            </a:extLst>
          </p:cNvPr>
          <p:cNvSpPr txBox="1"/>
          <p:nvPr/>
        </p:nvSpPr>
        <p:spPr>
          <a:xfrm>
            <a:off x="806245" y="255639"/>
            <a:ext cx="10353368" cy="6639510"/>
          </a:xfrm>
          <a:prstGeom prst="rect">
            <a:avLst/>
          </a:prstGeom>
          <a:noFill/>
        </p:spPr>
        <p:txBody>
          <a:bodyPr wrap="square">
            <a:spAutoFit/>
          </a:bodyPr>
          <a:lstStyle/>
          <a:p>
            <a:pPr algn="just">
              <a:lnSpc>
                <a:spcPct val="115000"/>
              </a:lnSpc>
              <a:spcAft>
                <a:spcPts val="800"/>
              </a:spcAft>
            </a:pPr>
            <a:r>
              <a:rPr lang="en-US" b="1" kern="0" dirty="0">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 Pet.1:16</a:t>
            </a:r>
            <a:r>
              <a:rPr lang="en-US" b="1" kern="0" dirty="0">
                <a:latin typeface="Arial" panose="020B0604020202020204" pitchFamily="34" charset="0"/>
                <a:ea typeface="Times New Roman" panose="02020603050405020304" pitchFamily="18" charset="0"/>
                <a:cs typeface="Times New Roman" panose="02020603050405020304" pitchFamily="18" charset="0"/>
              </a:rPr>
              <a:t> </a:t>
            </a:r>
            <a:r>
              <a:rPr lang="en-US" b="1" dirty="0">
                <a:hlinkClick r:id="rId3" tooltip="2 Peter 1:16 KJV verse detail">
                  <a:extLst>
                    <a:ext uri="{A12FA001-AC4F-418D-AE19-62706E023703}">
                      <ahyp:hlinkClr xmlns:ahyp="http://schemas.microsoft.com/office/drawing/2018/hyperlinkcolor" val="tx"/>
                    </a:ext>
                  </a:extLst>
                </a:hlinkClick>
              </a:rPr>
              <a:t>For we have not followed cunningly devised fables, when we made known unto you the </a:t>
            </a:r>
            <a:r>
              <a:rPr lang="en-US" b="1" dirty="0">
                <a:highlight>
                  <a:srgbClr val="FFFF00"/>
                </a:highlight>
                <a:hlinkClick r:id="rId3" tooltip="2 Peter 1:16 KJV verse detail">
                  <a:extLst>
                    <a:ext uri="{A12FA001-AC4F-418D-AE19-62706E023703}">
                      <ahyp:hlinkClr xmlns:ahyp="http://schemas.microsoft.com/office/drawing/2018/hyperlinkcolor" val="tx"/>
                    </a:ext>
                  </a:extLst>
                </a:hlinkClick>
              </a:rPr>
              <a:t>power and coming of our Lord Jesus Christ</a:t>
            </a:r>
            <a:r>
              <a:rPr lang="en-US" b="1" dirty="0">
                <a:hlinkClick r:id="rId3" tooltip="2 Peter 1:16 KJV verse detail">
                  <a:extLst>
                    <a:ext uri="{A12FA001-AC4F-418D-AE19-62706E023703}">
                      <ahyp:hlinkClr xmlns:ahyp="http://schemas.microsoft.com/office/drawing/2018/hyperlinkcolor" val="tx"/>
                    </a:ext>
                  </a:extLst>
                </a:hlinkClick>
              </a:rPr>
              <a:t>, but were eyewitnesses of his majesty.</a:t>
            </a:r>
            <a:endParaRPr lang="en-US" sz="2000" b="1" kern="100" dirty="0">
              <a:effectLst/>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Peter here refers to the Transfiguration of Christ on the Mount (</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Matt. 17:1-5</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 which was a type of His Second Coming. </a:t>
            </a:r>
          </a:p>
          <a:p>
            <a:pPr marL="0" marR="0" algn="just">
              <a:lnSpc>
                <a:spcPct val="115000"/>
              </a:lnSpc>
              <a:spcAft>
                <a:spcPts val="800"/>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Moses was a type of the "resurrection saints," and Elijah of those who shall be translated without dying. Peter, James and John were a type of the Jewish Remnant that shall see Him when He comes, and the remaining disciples at the foot of the mount, unable to cast the demon out of the boy, of those professed followers of Jesus who shall be left behind at the Rapture, and who shall be powerless to cast the demons out of the demon-possessed people of that period.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US" b="1" kern="0" dirty="0">
                <a:latin typeface="Arial" panose="020B0604020202020204" pitchFamily="34" charset="0"/>
                <a:ea typeface="Times New Roman" panose="02020603050405020304" pitchFamily="18" charset="0"/>
                <a:cs typeface="Times New Roman" panose="02020603050405020304" pitchFamily="18" charset="0"/>
              </a:rPr>
              <a:t>Jude 14-10 </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And Enoch also, the seventh from Adam, prophesied of these, saying, Behold, the Lord cometh with ten thousand of his saints, to execute judgment upon all, and to convince all that are ungodly among them of all their ungodly deeds which they have ungodly committed, and of all their hard speeches which ungodly sinners have spoke against him." </a:t>
            </a:r>
            <a:r>
              <a:rPr lang="en-US" b="1" kern="0" dirty="0">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1 John 2:28</a:t>
            </a:r>
            <a:r>
              <a:rPr lang="en-US" b="1" kern="0" dirty="0">
                <a:latin typeface="Arial" panose="020B0604020202020204" pitchFamily="34" charset="0"/>
                <a:ea typeface="Times New Roman" panose="02020603050405020304" pitchFamily="18" charset="0"/>
                <a:cs typeface="Times New Roman" panose="02020603050405020304" pitchFamily="18" charset="0"/>
              </a:rPr>
              <a: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And now, little children, abide in him; that, </a:t>
            </a:r>
            <a:r>
              <a:rPr lang="en-US" sz="18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when he shall appear</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 we may have confidence, and not be ashamed before him at his coming</a:t>
            </a:r>
            <a:endParaRPr lang="en-US" sz="2000" b="1" kern="100" dirty="0">
              <a:latin typeface="Aptos" panose="020B0004020202020204" pitchFamily="34" charset="0"/>
              <a:ea typeface="Times New Roman" panose="02020603050405020304" pitchFamily="18" charset="0"/>
              <a:cs typeface="Times New Roman" panose="02020603050405020304" pitchFamily="18" charset="0"/>
            </a:endParaRPr>
          </a:p>
          <a:p>
            <a:pPr marL="0" marR="0" algn="just">
              <a:lnSpc>
                <a:spcPct val="115000"/>
              </a:lnSpc>
              <a:spcAft>
                <a:spcPts val="800"/>
              </a:spcAft>
              <a:buNone/>
            </a:pPr>
            <a:r>
              <a:rPr lang="en-US" b="1" kern="0" dirty="0">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Rev. 1:7</a:t>
            </a:r>
            <a:r>
              <a:rPr lang="en-US" b="1" kern="0" dirty="0">
                <a:latin typeface="Arial" panose="020B0604020202020204" pitchFamily="34" charset="0"/>
                <a:ea typeface="Times New Roman" panose="02020603050405020304" pitchFamily="18" charset="0"/>
                <a:cs typeface="Times New Roman" panose="02020603050405020304" pitchFamily="18" charset="0"/>
              </a:rPr>
              <a:t>. </a:t>
            </a:r>
            <a:r>
              <a:rPr lang="en-US" b="1" kern="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Behold, he cometh with clouds</a:t>
            </a:r>
            <a:r>
              <a:rPr lang="en-US" b="1" kern="0" dirty="0">
                <a:latin typeface="Arial" panose="020B0604020202020204" pitchFamily="34" charset="0"/>
                <a:ea typeface="Times New Roman" panose="02020603050405020304" pitchFamily="18" charset="0"/>
                <a:cs typeface="Times New Roman" panose="02020603050405020304" pitchFamily="18" charset="0"/>
              </a:rPr>
              <a:t>; and every eye shall see him, and they also which pierced him: and all kindreds of the earth shall wail because of him. </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Even so, Amen."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634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ity&#10;&#10;AI-generated content may be incorrect.">
            <a:extLst>
              <a:ext uri="{FF2B5EF4-FFF2-40B4-BE49-F238E27FC236}">
                <a16:creationId xmlns:a16="http://schemas.microsoft.com/office/drawing/2014/main" id="{2A219B94-0D78-C341-DE59-9C62C2B5F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636"/>
            <a:ext cx="12192000" cy="5772727"/>
          </a:xfrm>
          <a:prstGeom prst="rect">
            <a:avLst/>
          </a:prstGeom>
        </p:spPr>
      </p:pic>
    </p:spTree>
    <p:extLst>
      <p:ext uri="{BB962C8B-B14F-4D97-AF65-F5344CB8AC3E}">
        <p14:creationId xmlns:p14="http://schemas.microsoft.com/office/powerpoint/2010/main" val="73057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E387C-76EB-EE56-7F77-A51A2481ACCC}"/>
              </a:ext>
            </a:extLst>
          </p:cNvPr>
          <p:cNvSpPr txBox="1"/>
          <p:nvPr/>
        </p:nvSpPr>
        <p:spPr>
          <a:xfrm>
            <a:off x="639097" y="255639"/>
            <a:ext cx="10953135" cy="4319901"/>
          </a:xfrm>
          <a:prstGeom prst="rect">
            <a:avLst/>
          </a:prstGeom>
          <a:noFill/>
        </p:spPr>
        <p:txBody>
          <a:bodyPr wrap="square">
            <a:spAutoFit/>
          </a:bodyPr>
          <a:lstStyle/>
          <a:p>
            <a:pPr marL="0" marR="0" algn="just">
              <a:lnSpc>
                <a:spcPct val="115000"/>
              </a:lnSpc>
              <a:spcAft>
                <a:spcPts val="800"/>
              </a:spcAft>
              <a:buNone/>
            </a:pPr>
            <a:endParaRPr lang="en-US"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Aft>
                <a:spcPts val="800"/>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TESTIMONY OF THE LORD'S SUPPER.</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US" b="1" kern="0" dirty="0">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Cor. 11:26</a:t>
            </a:r>
            <a:r>
              <a:rPr lang="en-US" b="1" kern="0" dirty="0">
                <a:latin typeface="Arial" panose="020B0604020202020204" pitchFamily="34" charset="0"/>
                <a:ea typeface="Times New Roman" panose="02020603050405020304" pitchFamily="18" charset="0"/>
                <a:cs typeface="Times New Roman" panose="02020603050405020304" pitchFamily="18" charset="0"/>
              </a:rPr>
              <a:t>.</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For as often as ye eat this bread, and drink this cup, </a:t>
            </a:r>
            <a:r>
              <a:rPr lang="en-US" sz="1800" b="1" kern="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ye do show the Lord's death till He come."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0"/>
              </a:spcBef>
              <a:spcAft>
                <a:spcPts val="525"/>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Lord's Supper is not a permanent ordinance. It will be discontinued when the Lord returns. It is a Memorial Feast. It looks back to the "Cross" and forward to the "Coming." An engagement ring is not intended to be permanent. It is simply a pledge of mutual love and loyalty, and gives place to the wedding ring. So the Lord's Table may be looked upon as a betrothal pledge left to the Church during the absence of her betrothed.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0"/>
              </a:spcBef>
              <a:spcAft>
                <a:spcPts val="525"/>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Paul in all his epistles refers but 13 times to Baptism, while he speaks of the Lord's return 50 times. One verse in every 30 in the New Testament refers to Christ's Second Coming. There are 20 times as many references in the Old Testament to Christ's Second Coming as to His First Coming.</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217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85874-EBC5-F4D1-F085-C5C3F2D08760}"/>
              </a:ext>
            </a:extLst>
          </p:cNvPr>
          <p:cNvSpPr txBox="1"/>
          <p:nvPr/>
        </p:nvSpPr>
        <p:spPr>
          <a:xfrm>
            <a:off x="324465" y="255638"/>
            <a:ext cx="11366090" cy="6481518"/>
          </a:xfrm>
          <a:prstGeom prst="rect">
            <a:avLst/>
          </a:prstGeom>
          <a:noFill/>
        </p:spPr>
        <p:txBody>
          <a:bodyPr wrap="square">
            <a:spAutoFit/>
          </a:bodyPr>
          <a:lstStyle/>
          <a:p>
            <a:pPr marL="0" marR="0">
              <a:lnSpc>
                <a:spcPct val="115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What Happens to the Church Between the First and Second Coming?</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In dispensational theology, the First Coming refers to Christ’s incarnation, death, and resurrection. The Second Coming refers to His return in glory to establish the Millennial Kingdom. Between these two events lies the Church Age, the Rapture, and the Tribulation.</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1. Church Age (Pentecost to Rapture)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Purpose: Evangelism, discipleship, and preparation for Christ’s return.</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Matthew 28:19–20</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 “Go ye therefore, and teach all nations…”</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Acts 2</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 Birth of the Church at Pentecost.</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Ephesians 3:10–11</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 The Church reveals God’s manifold wisdom.</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This is the age of grace, where salvation is offered freely through faith in Christ. The Church is empowered by the Holy Spirit to be salt and light.</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6594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349</TotalTime>
  <Words>1798</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Black</vt:lpstr>
      <vt:lpstr>Aptos Display</vt:lpstr>
      <vt:lpstr>Arial</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hopewell</dc:creator>
  <cp:lastModifiedBy>michael hopewell</cp:lastModifiedBy>
  <cp:revision>2</cp:revision>
  <dcterms:created xsi:type="dcterms:W3CDTF">2025-10-07T12:04:27Z</dcterms:created>
  <dcterms:modified xsi:type="dcterms:W3CDTF">2025-10-07T17:53:31Z</dcterms:modified>
</cp:coreProperties>
</file>