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61" r:id="rId4"/>
    <p:sldId id="264" r:id="rId5"/>
    <p:sldId id="262" r:id="rId6"/>
    <p:sldId id="263" r:id="rId7"/>
    <p:sldId id="275" r:id="rId8"/>
    <p:sldId id="265" r:id="rId9"/>
    <p:sldId id="266" r:id="rId10"/>
    <p:sldId id="268" r:id="rId11"/>
    <p:sldId id="267" r:id="rId12"/>
    <p:sldId id="272" r:id="rId13"/>
    <p:sldId id="271" r:id="rId14"/>
    <p:sldId id="270" r:id="rId15"/>
    <p:sldId id="269" r:id="rId16"/>
    <p:sldId id="273" r:id="rId17"/>
    <p:sldId id="274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9" autoAdjust="0"/>
    <p:restoredTop sz="94658"/>
  </p:normalViewPr>
  <p:slideViewPr>
    <p:cSldViewPr snapToGrid="0">
      <p:cViewPr varScale="1">
        <p:scale>
          <a:sx n="120" d="100"/>
          <a:sy n="120" d="100"/>
        </p:scale>
        <p:origin x="52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B37A3C-04B8-4E3C-8BED-12C064B29168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71009983-B1FF-4274-A9E0-4E20E5036E66}">
      <dgm:prSet/>
      <dgm:spPr/>
      <dgm:t>
        <a:bodyPr/>
        <a:lstStyle/>
        <a:p>
          <a:r>
            <a:rPr lang="en-US"/>
            <a:t>The Bible describes several </a:t>
          </a:r>
          <a:r>
            <a:rPr lang="en-US" b="1"/>
            <a:t>heavenly rewards</a:t>
          </a:r>
          <a:r>
            <a:rPr lang="en-US"/>
            <a:t> for believers, especially at the </a:t>
          </a:r>
          <a:r>
            <a:rPr lang="en-US" b="1"/>
            <a:t>Bema Seat of Christ</a:t>
          </a:r>
          <a:r>
            <a:rPr lang="en-US"/>
            <a:t>, where faithful Christians will be honored for their service, endurance, and devotion. </a:t>
          </a:r>
        </a:p>
      </dgm:t>
    </dgm:pt>
    <dgm:pt modelId="{641A6FE2-C02A-44AD-994C-621EE83DC75E}" type="parTrans" cxnId="{F52370C1-E3F8-4D0D-9679-FC61618DC8C0}">
      <dgm:prSet/>
      <dgm:spPr/>
      <dgm:t>
        <a:bodyPr/>
        <a:lstStyle/>
        <a:p>
          <a:endParaRPr lang="en-US"/>
        </a:p>
      </dgm:t>
    </dgm:pt>
    <dgm:pt modelId="{49770FFA-AA94-4F3B-B921-CFB07EB5581D}" type="sibTrans" cxnId="{F52370C1-E3F8-4D0D-9679-FC61618DC8C0}">
      <dgm:prSet/>
      <dgm:spPr/>
      <dgm:t>
        <a:bodyPr/>
        <a:lstStyle/>
        <a:p>
          <a:endParaRPr lang="en-US"/>
        </a:p>
      </dgm:t>
    </dgm:pt>
    <dgm:pt modelId="{26F9D5BF-3EBD-49FD-AC14-9EDE4880AA84}">
      <dgm:prSet/>
      <dgm:spPr/>
      <dgm:t>
        <a:bodyPr/>
        <a:lstStyle/>
        <a:p>
          <a:r>
            <a:rPr lang="en-US"/>
            <a:t>These rewards are often symbolized as </a:t>
          </a:r>
          <a:r>
            <a:rPr lang="en-US" b="1"/>
            <a:t>crowns</a:t>
          </a:r>
          <a:r>
            <a:rPr lang="en-US"/>
            <a:t>, each representing a specific area of spiritual victory:</a:t>
          </a:r>
        </a:p>
      </dgm:t>
    </dgm:pt>
    <dgm:pt modelId="{9A8658A7-B25C-4843-8C17-DC3ECB61AA4A}" type="parTrans" cxnId="{2EF1CFF1-5F4C-4A4E-AF47-A373E1527DBE}">
      <dgm:prSet/>
      <dgm:spPr/>
      <dgm:t>
        <a:bodyPr/>
        <a:lstStyle/>
        <a:p>
          <a:endParaRPr lang="en-US"/>
        </a:p>
      </dgm:t>
    </dgm:pt>
    <dgm:pt modelId="{4BAB4D74-9B47-473C-BDE7-FF39B2401599}" type="sibTrans" cxnId="{2EF1CFF1-5F4C-4A4E-AF47-A373E1527DBE}">
      <dgm:prSet/>
      <dgm:spPr/>
      <dgm:t>
        <a:bodyPr/>
        <a:lstStyle/>
        <a:p>
          <a:endParaRPr lang="en-US"/>
        </a:p>
      </dgm:t>
    </dgm:pt>
    <dgm:pt modelId="{17223314-0CCA-4F89-A75B-67E6A9083963}">
      <dgm:prSet/>
      <dgm:spPr/>
      <dgm:t>
        <a:bodyPr/>
        <a:lstStyle/>
        <a:p>
          <a:r>
            <a:rPr lang="en-US" b="1"/>
            <a:t>2 Timothy 4:8</a:t>
          </a:r>
          <a:endParaRPr lang="en-US"/>
        </a:p>
      </dgm:t>
    </dgm:pt>
    <dgm:pt modelId="{34099CE6-90C3-486E-B199-04284DE16C38}" type="parTrans" cxnId="{B455F234-A8FD-45B5-B891-D4520BBC0405}">
      <dgm:prSet/>
      <dgm:spPr/>
      <dgm:t>
        <a:bodyPr/>
        <a:lstStyle/>
        <a:p>
          <a:endParaRPr lang="en-US"/>
        </a:p>
      </dgm:t>
    </dgm:pt>
    <dgm:pt modelId="{1318A8EA-A67E-45EB-9AC2-3F6DC7AD7B87}" type="sibTrans" cxnId="{B455F234-A8FD-45B5-B891-D4520BBC0405}">
      <dgm:prSet/>
      <dgm:spPr/>
      <dgm:t>
        <a:bodyPr/>
        <a:lstStyle/>
        <a:p>
          <a:endParaRPr lang="en-US"/>
        </a:p>
      </dgm:t>
    </dgm:pt>
    <dgm:pt modelId="{5DEA6562-62DE-4527-B201-4B742ED8B99E}">
      <dgm:prSet/>
      <dgm:spPr/>
      <dgm:t>
        <a:bodyPr/>
        <a:lstStyle/>
        <a:p>
          <a:r>
            <a:rPr lang="en-US"/>
            <a:t>“Henceforth there is laid up for me a crown of righteousness, which the Lord, the righteous judge, shall give me at that day: and not to me only, but unto all them also that love his appearing.”</a:t>
          </a:r>
        </a:p>
      </dgm:t>
    </dgm:pt>
    <dgm:pt modelId="{D71CA62D-9CAD-4D1F-862F-2DC4644AC1A7}" type="parTrans" cxnId="{E32E1F56-CA8D-45CF-8C56-C18A2509AF44}">
      <dgm:prSet/>
      <dgm:spPr/>
      <dgm:t>
        <a:bodyPr/>
        <a:lstStyle/>
        <a:p>
          <a:endParaRPr lang="en-US"/>
        </a:p>
      </dgm:t>
    </dgm:pt>
    <dgm:pt modelId="{5065D80A-BE3A-43E8-B6F4-710DC2A1877C}" type="sibTrans" cxnId="{E32E1F56-CA8D-45CF-8C56-C18A2509AF44}">
      <dgm:prSet/>
      <dgm:spPr/>
      <dgm:t>
        <a:bodyPr/>
        <a:lstStyle/>
        <a:p>
          <a:endParaRPr lang="en-US"/>
        </a:p>
      </dgm:t>
    </dgm:pt>
    <dgm:pt modelId="{2DC7E3B4-0E3F-4245-870B-EDD33BEF6910}" type="pres">
      <dgm:prSet presAssocID="{94B37A3C-04B8-4E3C-8BED-12C064B29168}" presName="root" presStyleCnt="0">
        <dgm:presLayoutVars>
          <dgm:dir/>
          <dgm:resizeHandles val="exact"/>
        </dgm:presLayoutVars>
      </dgm:prSet>
      <dgm:spPr/>
    </dgm:pt>
    <dgm:pt modelId="{D3B3632F-8154-4B85-9940-1DB2A66AEE52}" type="pres">
      <dgm:prSet presAssocID="{71009983-B1FF-4274-A9E0-4E20E5036E66}" presName="compNode" presStyleCnt="0"/>
      <dgm:spPr/>
    </dgm:pt>
    <dgm:pt modelId="{88C367E8-F220-4DBB-A915-C0BC4792DDFF}" type="pres">
      <dgm:prSet presAssocID="{71009983-B1FF-4274-A9E0-4E20E5036E66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ayer Candle"/>
        </a:ext>
      </dgm:extLst>
    </dgm:pt>
    <dgm:pt modelId="{5E48EB1C-F02A-41A1-BC35-36339F761B03}" type="pres">
      <dgm:prSet presAssocID="{71009983-B1FF-4274-A9E0-4E20E5036E66}" presName="spaceRect" presStyleCnt="0"/>
      <dgm:spPr/>
    </dgm:pt>
    <dgm:pt modelId="{6777D90E-DCC9-4783-BB9D-0C201DE32734}" type="pres">
      <dgm:prSet presAssocID="{71009983-B1FF-4274-A9E0-4E20E5036E66}" presName="textRect" presStyleLbl="revTx" presStyleIdx="0" presStyleCnt="4">
        <dgm:presLayoutVars>
          <dgm:chMax val="1"/>
          <dgm:chPref val="1"/>
        </dgm:presLayoutVars>
      </dgm:prSet>
      <dgm:spPr/>
    </dgm:pt>
    <dgm:pt modelId="{7DD14767-4017-4F57-86C9-B930836B557F}" type="pres">
      <dgm:prSet presAssocID="{49770FFA-AA94-4F3B-B921-CFB07EB5581D}" presName="sibTrans" presStyleCnt="0"/>
      <dgm:spPr/>
    </dgm:pt>
    <dgm:pt modelId="{3F9A8F17-3173-4461-95A2-F2984B7ADD85}" type="pres">
      <dgm:prSet presAssocID="{26F9D5BF-3EBD-49FD-AC14-9EDE4880AA84}" presName="compNode" presStyleCnt="0"/>
      <dgm:spPr/>
    </dgm:pt>
    <dgm:pt modelId="{D18DF00B-DE73-46B9-BB0B-0E4025FC1DEB}" type="pres">
      <dgm:prSet presAssocID="{26F9D5BF-3EBD-49FD-AC14-9EDE4880AA84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reath"/>
        </a:ext>
      </dgm:extLst>
    </dgm:pt>
    <dgm:pt modelId="{D726A40D-BDA6-4FA4-8DE3-A88EDAFA3166}" type="pres">
      <dgm:prSet presAssocID="{26F9D5BF-3EBD-49FD-AC14-9EDE4880AA84}" presName="spaceRect" presStyleCnt="0"/>
      <dgm:spPr/>
    </dgm:pt>
    <dgm:pt modelId="{16EB5230-1402-4D35-B18B-8E818C9D9F6B}" type="pres">
      <dgm:prSet presAssocID="{26F9D5BF-3EBD-49FD-AC14-9EDE4880AA84}" presName="textRect" presStyleLbl="revTx" presStyleIdx="1" presStyleCnt="4">
        <dgm:presLayoutVars>
          <dgm:chMax val="1"/>
          <dgm:chPref val="1"/>
        </dgm:presLayoutVars>
      </dgm:prSet>
      <dgm:spPr/>
    </dgm:pt>
    <dgm:pt modelId="{B065F248-4BEF-49B9-8FF9-A232E5238133}" type="pres">
      <dgm:prSet presAssocID="{4BAB4D74-9B47-473C-BDE7-FF39B2401599}" presName="sibTrans" presStyleCnt="0"/>
      <dgm:spPr/>
    </dgm:pt>
    <dgm:pt modelId="{57A5080E-5484-4F23-A07A-8C63C3E37B56}" type="pres">
      <dgm:prSet presAssocID="{17223314-0CCA-4F89-A75B-67E6A9083963}" presName="compNode" presStyleCnt="0"/>
      <dgm:spPr/>
    </dgm:pt>
    <dgm:pt modelId="{7CCBE781-3CEE-4F82-B0B7-B9A9524DC2FC}" type="pres">
      <dgm:prSet presAssocID="{17223314-0CCA-4F89-A75B-67E6A9083963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en Quotation Mark"/>
        </a:ext>
      </dgm:extLst>
    </dgm:pt>
    <dgm:pt modelId="{D001D278-3B3E-41FE-B765-B3F7205B6720}" type="pres">
      <dgm:prSet presAssocID="{17223314-0CCA-4F89-A75B-67E6A9083963}" presName="spaceRect" presStyleCnt="0"/>
      <dgm:spPr/>
    </dgm:pt>
    <dgm:pt modelId="{0D5387A2-E5FD-4EF7-9D2A-C821C0680E87}" type="pres">
      <dgm:prSet presAssocID="{17223314-0CCA-4F89-A75B-67E6A9083963}" presName="textRect" presStyleLbl="revTx" presStyleIdx="2" presStyleCnt="4">
        <dgm:presLayoutVars>
          <dgm:chMax val="1"/>
          <dgm:chPref val="1"/>
        </dgm:presLayoutVars>
      </dgm:prSet>
      <dgm:spPr/>
    </dgm:pt>
    <dgm:pt modelId="{662A9D40-D36E-4197-98CD-BB5DD0C3B333}" type="pres">
      <dgm:prSet presAssocID="{1318A8EA-A67E-45EB-9AC2-3F6DC7AD7B87}" presName="sibTrans" presStyleCnt="0"/>
      <dgm:spPr/>
    </dgm:pt>
    <dgm:pt modelId="{76A8FB82-FC5E-4DBA-B78A-4DE9470D0069}" type="pres">
      <dgm:prSet presAssocID="{5DEA6562-62DE-4527-B201-4B742ED8B99E}" presName="compNode" presStyleCnt="0"/>
      <dgm:spPr/>
    </dgm:pt>
    <dgm:pt modelId="{44AE0AE8-CED8-4B8C-8C57-30C9D6C7316B}" type="pres">
      <dgm:prSet presAssocID="{5DEA6562-62DE-4527-B201-4B742ED8B99E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rown"/>
        </a:ext>
      </dgm:extLst>
    </dgm:pt>
    <dgm:pt modelId="{648A0FC0-DF99-4A30-9E1D-FB844A02AE6C}" type="pres">
      <dgm:prSet presAssocID="{5DEA6562-62DE-4527-B201-4B742ED8B99E}" presName="spaceRect" presStyleCnt="0"/>
      <dgm:spPr/>
    </dgm:pt>
    <dgm:pt modelId="{7419786A-8C36-4B5B-951C-204862D26CAD}" type="pres">
      <dgm:prSet presAssocID="{5DEA6562-62DE-4527-B201-4B742ED8B99E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B3C60D09-48E3-461A-9DF8-11F8EAEEE814}" type="presOf" srcId="{17223314-0CCA-4F89-A75B-67E6A9083963}" destId="{0D5387A2-E5FD-4EF7-9D2A-C821C0680E87}" srcOrd="0" destOrd="0" presId="urn:microsoft.com/office/officeart/2018/2/layout/IconLabelList"/>
    <dgm:cxn modelId="{5C3BF823-9472-4C49-AC47-63C2DB8E7BF3}" type="presOf" srcId="{71009983-B1FF-4274-A9E0-4E20E5036E66}" destId="{6777D90E-DCC9-4783-BB9D-0C201DE32734}" srcOrd="0" destOrd="0" presId="urn:microsoft.com/office/officeart/2018/2/layout/IconLabelList"/>
    <dgm:cxn modelId="{B455F234-A8FD-45B5-B891-D4520BBC0405}" srcId="{94B37A3C-04B8-4E3C-8BED-12C064B29168}" destId="{17223314-0CCA-4F89-A75B-67E6A9083963}" srcOrd="2" destOrd="0" parTransId="{34099CE6-90C3-486E-B199-04284DE16C38}" sibTransId="{1318A8EA-A67E-45EB-9AC2-3F6DC7AD7B87}"/>
    <dgm:cxn modelId="{E32E1F56-CA8D-45CF-8C56-C18A2509AF44}" srcId="{94B37A3C-04B8-4E3C-8BED-12C064B29168}" destId="{5DEA6562-62DE-4527-B201-4B742ED8B99E}" srcOrd="3" destOrd="0" parTransId="{D71CA62D-9CAD-4D1F-862F-2DC4644AC1A7}" sibTransId="{5065D80A-BE3A-43E8-B6F4-710DC2A1877C}"/>
    <dgm:cxn modelId="{231F0993-4529-4BFD-AF29-EC85D773348F}" type="presOf" srcId="{94B37A3C-04B8-4E3C-8BED-12C064B29168}" destId="{2DC7E3B4-0E3F-4245-870B-EDD33BEF6910}" srcOrd="0" destOrd="0" presId="urn:microsoft.com/office/officeart/2018/2/layout/IconLabelList"/>
    <dgm:cxn modelId="{51B59A9C-595B-4E4E-B33B-7A92B6537BCD}" type="presOf" srcId="{26F9D5BF-3EBD-49FD-AC14-9EDE4880AA84}" destId="{16EB5230-1402-4D35-B18B-8E818C9D9F6B}" srcOrd="0" destOrd="0" presId="urn:microsoft.com/office/officeart/2018/2/layout/IconLabelList"/>
    <dgm:cxn modelId="{8AF232B0-34AB-48FF-9D8A-D71C11420C1F}" type="presOf" srcId="{5DEA6562-62DE-4527-B201-4B742ED8B99E}" destId="{7419786A-8C36-4B5B-951C-204862D26CAD}" srcOrd="0" destOrd="0" presId="urn:microsoft.com/office/officeart/2018/2/layout/IconLabelList"/>
    <dgm:cxn modelId="{F52370C1-E3F8-4D0D-9679-FC61618DC8C0}" srcId="{94B37A3C-04B8-4E3C-8BED-12C064B29168}" destId="{71009983-B1FF-4274-A9E0-4E20E5036E66}" srcOrd="0" destOrd="0" parTransId="{641A6FE2-C02A-44AD-994C-621EE83DC75E}" sibTransId="{49770FFA-AA94-4F3B-B921-CFB07EB5581D}"/>
    <dgm:cxn modelId="{2EF1CFF1-5F4C-4A4E-AF47-A373E1527DBE}" srcId="{94B37A3C-04B8-4E3C-8BED-12C064B29168}" destId="{26F9D5BF-3EBD-49FD-AC14-9EDE4880AA84}" srcOrd="1" destOrd="0" parTransId="{9A8658A7-B25C-4843-8C17-DC3ECB61AA4A}" sibTransId="{4BAB4D74-9B47-473C-BDE7-FF39B2401599}"/>
    <dgm:cxn modelId="{6EE1392F-5D16-4FE9-AD2B-4351D1805202}" type="presParOf" srcId="{2DC7E3B4-0E3F-4245-870B-EDD33BEF6910}" destId="{D3B3632F-8154-4B85-9940-1DB2A66AEE52}" srcOrd="0" destOrd="0" presId="urn:microsoft.com/office/officeart/2018/2/layout/IconLabelList"/>
    <dgm:cxn modelId="{20C66052-7524-4BC7-B6B7-4FE4EBA8FE3E}" type="presParOf" srcId="{D3B3632F-8154-4B85-9940-1DB2A66AEE52}" destId="{88C367E8-F220-4DBB-A915-C0BC4792DDFF}" srcOrd="0" destOrd="0" presId="urn:microsoft.com/office/officeart/2018/2/layout/IconLabelList"/>
    <dgm:cxn modelId="{2A630A37-2845-4A85-BA28-56FE01ED971B}" type="presParOf" srcId="{D3B3632F-8154-4B85-9940-1DB2A66AEE52}" destId="{5E48EB1C-F02A-41A1-BC35-36339F761B03}" srcOrd="1" destOrd="0" presId="urn:microsoft.com/office/officeart/2018/2/layout/IconLabelList"/>
    <dgm:cxn modelId="{18868764-7119-484D-A4FE-FDCE0EF6F4C4}" type="presParOf" srcId="{D3B3632F-8154-4B85-9940-1DB2A66AEE52}" destId="{6777D90E-DCC9-4783-BB9D-0C201DE32734}" srcOrd="2" destOrd="0" presId="urn:microsoft.com/office/officeart/2018/2/layout/IconLabelList"/>
    <dgm:cxn modelId="{D56478EB-D751-47E3-9D18-004069DAF0E9}" type="presParOf" srcId="{2DC7E3B4-0E3F-4245-870B-EDD33BEF6910}" destId="{7DD14767-4017-4F57-86C9-B930836B557F}" srcOrd="1" destOrd="0" presId="urn:microsoft.com/office/officeart/2018/2/layout/IconLabelList"/>
    <dgm:cxn modelId="{77068A9E-56F5-4896-999C-E90A04356B7A}" type="presParOf" srcId="{2DC7E3B4-0E3F-4245-870B-EDD33BEF6910}" destId="{3F9A8F17-3173-4461-95A2-F2984B7ADD85}" srcOrd="2" destOrd="0" presId="urn:microsoft.com/office/officeart/2018/2/layout/IconLabelList"/>
    <dgm:cxn modelId="{469642EA-4D5A-4121-B0D5-47C766C6E716}" type="presParOf" srcId="{3F9A8F17-3173-4461-95A2-F2984B7ADD85}" destId="{D18DF00B-DE73-46B9-BB0B-0E4025FC1DEB}" srcOrd="0" destOrd="0" presId="urn:microsoft.com/office/officeart/2018/2/layout/IconLabelList"/>
    <dgm:cxn modelId="{4174B04E-B721-4DD9-9641-E746DAD93E1D}" type="presParOf" srcId="{3F9A8F17-3173-4461-95A2-F2984B7ADD85}" destId="{D726A40D-BDA6-4FA4-8DE3-A88EDAFA3166}" srcOrd="1" destOrd="0" presId="urn:microsoft.com/office/officeart/2018/2/layout/IconLabelList"/>
    <dgm:cxn modelId="{C5C75615-6E36-4B5A-ADFC-CCF7476A8EF3}" type="presParOf" srcId="{3F9A8F17-3173-4461-95A2-F2984B7ADD85}" destId="{16EB5230-1402-4D35-B18B-8E818C9D9F6B}" srcOrd="2" destOrd="0" presId="urn:microsoft.com/office/officeart/2018/2/layout/IconLabelList"/>
    <dgm:cxn modelId="{2D6AA8B3-EC8E-43D2-B0C4-86336BCB215C}" type="presParOf" srcId="{2DC7E3B4-0E3F-4245-870B-EDD33BEF6910}" destId="{B065F248-4BEF-49B9-8FF9-A232E5238133}" srcOrd="3" destOrd="0" presId="urn:microsoft.com/office/officeart/2018/2/layout/IconLabelList"/>
    <dgm:cxn modelId="{9CE81D1A-6115-4EC7-B99C-2D4324AB54A7}" type="presParOf" srcId="{2DC7E3B4-0E3F-4245-870B-EDD33BEF6910}" destId="{57A5080E-5484-4F23-A07A-8C63C3E37B56}" srcOrd="4" destOrd="0" presId="urn:microsoft.com/office/officeart/2018/2/layout/IconLabelList"/>
    <dgm:cxn modelId="{40094235-5CCF-4752-B6EC-2696DFF76390}" type="presParOf" srcId="{57A5080E-5484-4F23-A07A-8C63C3E37B56}" destId="{7CCBE781-3CEE-4F82-B0B7-B9A9524DC2FC}" srcOrd="0" destOrd="0" presId="urn:microsoft.com/office/officeart/2018/2/layout/IconLabelList"/>
    <dgm:cxn modelId="{28B54D4C-07E6-4B4C-B1C4-E372A83E113B}" type="presParOf" srcId="{57A5080E-5484-4F23-A07A-8C63C3E37B56}" destId="{D001D278-3B3E-41FE-B765-B3F7205B6720}" srcOrd="1" destOrd="0" presId="urn:microsoft.com/office/officeart/2018/2/layout/IconLabelList"/>
    <dgm:cxn modelId="{D48DC0ED-FF30-4D6C-AF88-D492E6283064}" type="presParOf" srcId="{57A5080E-5484-4F23-A07A-8C63C3E37B56}" destId="{0D5387A2-E5FD-4EF7-9D2A-C821C0680E87}" srcOrd="2" destOrd="0" presId="urn:microsoft.com/office/officeart/2018/2/layout/IconLabelList"/>
    <dgm:cxn modelId="{48773904-3011-40DB-8E30-B48039744E37}" type="presParOf" srcId="{2DC7E3B4-0E3F-4245-870B-EDD33BEF6910}" destId="{662A9D40-D36E-4197-98CD-BB5DD0C3B333}" srcOrd="5" destOrd="0" presId="urn:microsoft.com/office/officeart/2018/2/layout/IconLabelList"/>
    <dgm:cxn modelId="{CC24940C-E7B6-4CE0-B15B-9711066E2725}" type="presParOf" srcId="{2DC7E3B4-0E3F-4245-870B-EDD33BEF6910}" destId="{76A8FB82-FC5E-4DBA-B78A-4DE9470D0069}" srcOrd="6" destOrd="0" presId="urn:microsoft.com/office/officeart/2018/2/layout/IconLabelList"/>
    <dgm:cxn modelId="{FDB2E285-592C-4284-AC6E-91FD679EC216}" type="presParOf" srcId="{76A8FB82-FC5E-4DBA-B78A-4DE9470D0069}" destId="{44AE0AE8-CED8-4B8C-8C57-30C9D6C7316B}" srcOrd="0" destOrd="0" presId="urn:microsoft.com/office/officeart/2018/2/layout/IconLabelList"/>
    <dgm:cxn modelId="{81EE61C6-3BDE-4281-95F5-7489E35A0627}" type="presParOf" srcId="{76A8FB82-FC5E-4DBA-B78A-4DE9470D0069}" destId="{648A0FC0-DF99-4A30-9E1D-FB844A02AE6C}" srcOrd="1" destOrd="0" presId="urn:microsoft.com/office/officeart/2018/2/layout/IconLabelList"/>
    <dgm:cxn modelId="{74FB5F9A-841F-4594-B6CA-CD4335A147E3}" type="presParOf" srcId="{76A8FB82-FC5E-4DBA-B78A-4DE9470D0069}" destId="{7419786A-8C36-4B5B-951C-204862D26CAD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C367E8-F220-4DBB-A915-C0BC4792DDFF}">
      <dsp:nvSpPr>
        <dsp:cNvPr id="0" name=""/>
        <dsp:cNvSpPr/>
      </dsp:nvSpPr>
      <dsp:spPr>
        <a:xfrm>
          <a:off x="752566" y="924071"/>
          <a:ext cx="1066720" cy="106672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77D90E-DCC9-4783-BB9D-0C201DE32734}">
      <dsp:nvSpPr>
        <dsp:cNvPr id="0" name=""/>
        <dsp:cNvSpPr/>
      </dsp:nvSpPr>
      <dsp:spPr>
        <a:xfrm>
          <a:off x="100682" y="2342806"/>
          <a:ext cx="2370489" cy="9259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The Bible describes several </a:t>
          </a:r>
          <a:r>
            <a:rPr lang="en-US" sz="1100" b="1" kern="1200"/>
            <a:t>heavenly rewards</a:t>
          </a:r>
          <a:r>
            <a:rPr lang="en-US" sz="1100" kern="1200"/>
            <a:t> for believers, especially at the </a:t>
          </a:r>
          <a:r>
            <a:rPr lang="en-US" sz="1100" b="1" kern="1200"/>
            <a:t>Bema Seat of Christ</a:t>
          </a:r>
          <a:r>
            <a:rPr lang="en-US" sz="1100" kern="1200"/>
            <a:t>, where faithful Christians will be honored for their service, endurance, and devotion. </a:t>
          </a:r>
        </a:p>
      </dsp:txBody>
      <dsp:txXfrm>
        <a:off x="100682" y="2342806"/>
        <a:ext cx="2370489" cy="925927"/>
      </dsp:txXfrm>
    </dsp:sp>
    <dsp:sp modelId="{D18DF00B-DE73-46B9-BB0B-0E4025FC1DEB}">
      <dsp:nvSpPr>
        <dsp:cNvPr id="0" name=""/>
        <dsp:cNvSpPr/>
      </dsp:nvSpPr>
      <dsp:spPr>
        <a:xfrm>
          <a:off x="3537891" y="924071"/>
          <a:ext cx="1066720" cy="106672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EB5230-1402-4D35-B18B-8E818C9D9F6B}">
      <dsp:nvSpPr>
        <dsp:cNvPr id="0" name=""/>
        <dsp:cNvSpPr/>
      </dsp:nvSpPr>
      <dsp:spPr>
        <a:xfrm>
          <a:off x="2886007" y="2342806"/>
          <a:ext cx="2370489" cy="9259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These rewards are often symbolized as </a:t>
          </a:r>
          <a:r>
            <a:rPr lang="en-US" sz="1100" b="1" kern="1200"/>
            <a:t>crowns</a:t>
          </a:r>
          <a:r>
            <a:rPr lang="en-US" sz="1100" kern="1200"/>
            <a:t>, each representing a specific area of spiritual victory:</a:t>
          </a:r>
        </a:p>
      </dsp:txBody>
      <dsp:txXfrm>
        <a:off x="2886007" y="2342806"/>
        <a:ext cx="2370489" cy="925927"/>
      </dsp:txXfrm>
    </dsp:sp>
    <dsp:sp modelId="{7CCBE781-3CEE-4F82-B0B7-B9A9524DC2FC}">
      <dsp:nvSpPr>
        <dsp:cNvPr id="0" name=""/>
        <dsp:cNvSpPr/>
      </dsp:nvSpPr>
      <dsp:spPr>
        <a:xfrm>
          <a:off x="6323216" y="924071"/>
          <a:ext cx="1066720" cy="106672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5387A2-E5FD-4EF7-9D2A-C821C0680E87}">
      <dsp:nvSpPr>
        <dsp:cNvPr id="0" name=""/>
        <dsp:cNvSpPr/>
      </dsp:nvSpPr>
      <dsp:spPr>
        <a:xfrm>
          <a:off x="5671332" y="2342806"/>
          <a:ext cx="2370489" cy="9259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/>
            <a:t>2 Timothy 4:8</a:t>
          </a:r>
          <a:endParaRPr lang="en-US" sz="1100" kern="1200"/>
        </a:p>
      </dsp:txBody>
      <dsp:txXfrm>
        <a:off x="5671332" y="2342806"/>
        <a:ext cx="2370489" cy="925927"/>
      </dsp:txXfrm>
    </dsp:sp>
    <dsp:sp modelId="{44AE0AE8-CED8-4B8C-8C57-30C9D6C7316B}">
      <dsp:nvSpPr>
        <dsp:cNvPr id="0" name=""/>
        <dsp:cNvSpPr/>
      </dsp:nvSpPr>
      <dsp:spPr>
        <a:xfrm>
          <a:off x="9108541" y="924071"/>
          <a:ext cx="1066720" cy="106672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19786A-8C36-4B5B-951C-204862D26CAD}">
      <dsp:nvSpPr>
        <dsp:cNvPr id="0" name=""/>
        <dsp:cNvSpPr/>
      </dsp:nvSpPr>
      <dsp:spPr>
        <a:xfrm>
          <a:off x="8456657" y="2342806"/>
          <a:ext cx="2370489" cy="9259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“Henceforth there is laid up for me a crown of righteousness, which the Lord, the righteous judge, shall give me at that day: and not to me only, but unto all them also that love his appearing.”</a:t>
          </a:r>
        </a:p>
      </dsp:txBody>
      <dsp:txXfrm>
        <a:off x="8456657" y="2342806"/>
        <a:ext cx="2370489" cy="9259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30D97-93C1-A38B-D307-EFCC03CD7F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507A06-16BF-FC60-0F40-4D3B366056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A815D-3767-86D1-6531-FF1D30A3D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20E42-43E3-4B5C-B6D2-8E626D43A270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8D4440-45CB-2DB1-6721-D551EA208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0CBD7A-18A7-1B3E-D618-DFFA9A0D8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5DA68-9355-45B9-BDCE-CBFD188AB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982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80A2D-06E0-55B9-A592-2CB0ED4DB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FC03C5-14D8-692F-DA0D-1A243D05BA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B90E84-3265-EF16-FAE9-9725793AD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20E42-43E3-4B5C-B6D2-8E626D43A270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1D4028-AD63-2AEE-6875-E72788543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070B06-85D0-7B0B-06DB-037637514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5DA68-9355-45B9-BDCE-CBFD188AB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326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EF22C7-A4DB-3936-E204-58913B1E82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A603AA-BFDB-EEAE-6A63-3CECBB41E6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AF8690-BAEB-FB60-7997-85A97A193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20E42-43E3-4B5C-B6D2-8E626D43A270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10FEA3-821E-56B3-90BC-5F5C61CD4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EB4D89-3ECA-FEAC-F22D-6AB218453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5DA68-9355-45B9-BDCE-CBFD188AB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437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07B86-DDB3-2DF5-4AC2-86F53B4C2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4AA266-85EA-2C24-89F2-7B2C71302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0E9674-F195-B269-6FC1-B7158042E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20E42-43E3-4B5C-B6D2-8E626D43A270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9AD63F-3C01-E1AC-5F19-CEC12ED7D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9F384C-8D79-BA5B-7029-54C5B5AC2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5DA68-9355-45B9-BDCE-CBFD188AB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048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7B6B9-5D63-3A0D-4ECC-DC31C2EFC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A8E577-6184-25F5-0B16-DC4D19364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695530-259C-A70F-C67D-D9837211D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20E42-43E3-4B5C-B6D2-8E626D43A270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502352-5540-1395-1BA5-9AAE85D46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033307-608A-1F5A-E2FC-0B55220C7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5DA68-9355-45B9-BDCE-CBFD188AB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10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FD8BD-17DE-4328-DB26-D93E3B888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C18415-F949-DBBE-1BE0-5B7655620A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7D77EB-C05B-8AF2-4C25-5397C4364A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682FDC-DE0B-44C7-2D09-22A42AA11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20E42-43E3-4B5C-B6D2-8E626D43A270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416AF9-2023-FB42-C0AE-907AC2B79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2A06F4-76D2-3D18-A71F-115BE0178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5DA68-9355-45B9-BDCE-CBFD188AB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339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4732F-C022-E4FF-34D4-78F5CE47E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A5EF8F-6ED5-1CC2-AC10-EF243D12A3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50170E-BCAC-99FC-4156-F885419335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3CC87A-9E2C-0027-CEFF-94C947ADB1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DB0C17-DACF-49EA-12DE-704EA56593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83F00F-12DB-79F1-AFD1-A2FE0C500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20E42-43E3-4B5C-B6D2-8E626D43A270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3BE560-5A79-60B5-4083-4E7BAC5B5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9D6023-17B1-FBD3-72CB-617736003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5DA68-9355-45B9-BDCE-CBFD188AB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131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7797B-1A29-8CC0-0D37-B4D83076C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9B1E95-5090-724E-C03D-809019F14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20E42-43E3-4B5C-B6D2-8E626D43A270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41DEC5-6512-7D57-79C4-AC43F7D17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BFC778-27EA-FB72-021A-5CAF21C65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5DA68-9355-45B9-BDCE-CBFD188AB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759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13614F-AA37-1255-CE54-084E4CEFB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20E42-43E3-4B5C-B6D2-8E626D43A270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A18376-AF0A-0238-321C-1FF77C1CF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516F7F-4FD6-BB14-D25E-E8CEF1065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5DA68-9355-45B9-BDCE-CBFD188AB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039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CA3DD-6AC2-162F-FFBA-AC00B3B39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397431-F865-AD6B-8237-719153E7FF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ED1056-2610-CAEE-1D54-71ABEE90DC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6E68B8-A914-BCD0-CF0A-558ADF02C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20E42-43E3-4B5C-B6D2-8E626D43A270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8AE8FB-6EC8-8463-8C10-E5CE9395A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7DD928-C405-ABDE-8ACC-FF18E53D4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5DA68-9355-45B9-BDCE-CBFD188AB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935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F7272B-99E6-8C73-F82C-3EFADFBDF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717C48-E8AF-27ED-5B39-B1C1B0BECB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A70509-3577-AAAA-537E-EA4A984A97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411742-8DEE-4178-2889-282243349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20E42-43E3-4B5C-B6D2-8E626D43A270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84A50-335A-F326-963D-40D6B93A9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2271BD-E7F0-13AF-A3E2-CE6009361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5DA68-9355-45B9-BDCE-CBFD188AB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931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FB3E58-9C2F-A3E2-193C-E5D6AC188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CD04D0-FCCD-49A5-CD34-8533867D66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745AE0-23F3-F2D7-1578-6A0CE56305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220E42-43E3-4B5C-B6D2-8E626D43A270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46EEB2-E6E8-6E4B-5D9A-E3AE112BC9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C97CCB-8E35-954C-EDDE-E161A30D92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B5DA68-9355-45B9-BDCE-CBFD188AB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013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sermoncentral.com/sermons/sermons-about-philippians-3-20?keyword=Philippians+3%3A20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sermoncentral.com/sermons/sermons-about-2-corinthians-5-9?keyword=2+Corinthians+5%3A9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ermoncentral.com/sermons/sermons-about-1-corinthians-9-25?keyword=1+Corinthians+9%3A25" TargetMode="External"/><Relationship Id="rId2" Type="http://schemas.openxmlformats.org/officeDocument/2006/relationships/hyperlink" Target="https://sermoncentral.com/sermons/sermons-about-1-corinthians-9-24?keyword=1+Corinthians+9%3A24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sermoncentral.com/sermons/sermons-about-1-corinthians-9-27?keyword=1+Corinthians+9%3A27" TargetMode="External"/><Relationship Id="rId4" Type="http://schemas.openxmlformats.org/officeDocument/2006/relationships/hyperlink" Target="https://sermoncentral.com/sermons/sermons-about-1-corinthians-9-26?keyword=1+Corinthians+9%3A26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sermoncentral.com/sermons/sermons-about-1-peter-5-2?keyword=1+Peter+5%3A2" TargetMode="External"/><Relationship Id="rId2" Type="http://schemas.openxmlformats.org/officeDocument/2006/relationships/hyperlink" Target="https://sermoncentral.com/sermons/sermons-about-1-peter-5-1?keyword=1+Peter+5%3A1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sermoncentral.com/sermons/sermons-about-1-peter-5-4?keyword=1+Peter+5%3A4" TargetMode="External"/><Relationship Id="rId4" Type="http://schemas.openxmlformats.org/officeDocument/2006/relationships/hyperlink" Target="https://sermoncentral.com/sermons/sermons-about-1-peter-5-3?keyword=1+Peter+5%3A3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ingjamesbibleonline.org/Philippians-1-21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sermoncentral.com/sermons/sermons-about-1-corinthians-15-18?keyword=1+Corinthians+15%3A18" TargetMode="External"/><Relationship Id="rId3" Type="http://schemas.openxmlformats.org/officeDocument/2006/relationships/hyperlink" Target="https://sermoncentral.com/sermons/sermons-about-1-corinthians-15-13?keyword=1+Corinthians+15%3A13" TargetMode="External"/><Relationship Id="rId7" Type="http://schemas.openxmlformats.org/officeDocument/2006/relationships/hyperlink" Target="https://sermoncentral.com/sermons/sermons-about-1-corinthians-15-17?keyword=1+Corinthians+15%3A17" TargetMode="External"/><Relationship Id="rId2" Type="http://schemas.openxmlformats.org/officeDocument/2006/relationships/hyperlink" Target="https://sermoncentral.com/sermons/sermons-about-1-corinthians-15-12?keyword=1+Corinthians+15%3A1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ermoncentral.com/sermons/sermons-about-1-corinthians-15-16?keyword=1+Corinthians+15%3A16" TargetMode="External"/><Relationship Id="rId5" Type="http://schemas.openxmlformats.org/officeDocument/2006/relationships/hyperlink" Target="https://sermoncentral.com/sermons/sermons-about-1-corinthians-15-15?keyword=1+Corinthians+15%3A15" TargetMode="External"/><Relationship Id="rId4" Type="http://schemas.openxmlformats.org/officeDocument/2006/relationships/hyperlink" Target="https://sermoncentral.com/sermons/sermons-about-1-corinthians-15-14?keyword=1+Corinthians+15%3A14" TargetMode="External"/><Relationship Id="rId9" Type="http://schemas.openxmlformats.org/officeDocument/2006/relationships/hyperlink" Target="https://sermoncentral.com/sermons/sermons-about-1-corinthians-15-19?keyword=1+Corinthians+15%3A19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sermoncentral.com/sermons/sermons-about-1-corinthians-15-42?keyword=1+Corinthians+15%3A42" TargetMode="External"/><Relationship Id="rId2" Type="http://schemas.openxmlformats.org/officeDocument/2006/relationships/hyperlink" Target="https://sermoncentral.com/sermons/sermons-about-1-corinthians-15-26?keyword=1+Corinthians+15%3A26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sermoncentral.com/sermons/sermons-about-1-corinthians-15-44?keyword=1+Corinthians+15%3A44" TargetMode="External"/><Relationship Id="rId4" Type="http://schemas.openxmlformats.org/officeDocument/2006/relationships/hyperlink" Target="https://sermoncentral.com/sermons/sermons-about-1-corinthians-15-43?keyword=1+Corinthians+15%3A4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DA77C04-B5C2-1376-B2CA-6819345F9A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C1BF989-99E0-88B9-169A-77DEFD9C60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0069813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639237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1233538-DB03-B5DF-0FE8-F87120E14E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0C9ABF-ECC0-E5E8-717D-37902D3956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 b="1" dirty="0"/>
              <a:t>PHILIPPIANS 3:10 </a:t>
            </a:r>
            <a:r>
              <a:rPr lang="en-US" sz="2000" b="1" i="1" dirty="0"/>
              <a:t>And this, so</a:t>
            </a:r>
            <a:r>
              <a:rPr lang="en-US" sz="2000" b="1" dirty="0"/>
              <a:t> that I may know Him [experientially, becoming more thoroughly acquainted with Him, understanding the remarkable wonders of His Person more completely] and [in that same way experience] the power of His resurrection [which overflows and is active in believers], and [that I may share] the fellowship of His sufferings, by being </a:t>
            </a:r>
            <a:r>
              <a:rPr lang="en-US" sz="2000" b="1" i="1" dirty="0"/>
              <a:t>continually</a:t>
            </a:r>
            <a:r>
              <a:rPr lang="en-US" sz="2000" b="1" dirty="0"/>
              <a:t> conformed [inwardly into His likeness even] to His death [dying as He did]; 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/>
              <a:t>PHILIPPIANS 3:11so that I may attain to the resurrection [that will raise me] from the dead.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549497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CC0C544-11FC-D32B-F468-C75E2CD506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C58A56-8FC5-5A0E-2148-CB5F0462AE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721" y="1838960"/>
            <a:ext cx="10475870" cy="4162595"/>
          </a:xfrm>
        </p:spPr>
        <p:txBody>
          <a:bodyPr anchor="ctr">
            <a:normAutofit/>
          </a:bodyPr>
          <a:lstStyle/>
          <a:p>
            <a:pPr marL="0" marR="0" lvl="0" indent="0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ACTS 24:15 having [the same] hope in God which these men cherish themselves, that there shall certainly be a resurrection of [the dead], both of the righteous and of the wicked. </a:t>
            </a:r>
          </a:p>
          <a:p>
            <a:pPr marL="0" marR="0" lvl="0" indent="0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ACTS 24:16 In view of this, I also do my best 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and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 strive always to have a clear conscience before God and before men. 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494468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52D826-6AE5-330A-3AE2-571463021E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A1E0C7-7A08-B5DA-0EB5-5205DF0690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4080" y="274320"/>
            <a:ext cx="10459720" cy="5902643"/>
          </a:xfrm>
        </p:spPr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dirty="0"/>
              <a:t>PHILIPPIANS 3:20 </a:t>
            </a:r>
            <a:r>
              <a:rPr lang="en-US" u="sng" dirty="0">
                <a:hlinkClick r:id="rId2" tooltip="View Sermons on Philippians 3:20"/>
              </a:rPr>
              <a:t>20</a:t>
            </a:r>
            <a:r>
              <a:rPr lang="en-US" dirty="0"/>
              <a:t>But [we are different, because] our citizenship is in heaven. And from there we eagerly await [the coming of] the Savior, the Lord Jesus Christ; 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PHILIPPIANS 3:21 who, by exerting that power which enables Him even to subject everything to Himself, will [not only] transform [but completely refashion] our </a:t>
            </a:r>
            <a:r>
              <a:rPr lang="en-US" i="1" dirty="0"/>
              <a:t>earthly</a:t>
            </a:r>
            <a:r>
              <a:rPr lang="en-US" dirty="0"/>
              <a:t> bodies so that they will be like His glorious </a:t>
            </a:r>
            <a:r>
              <a:rPr lang="en-US" i="1" dirty="0"/>
              <a:t>resurrected</a:t>
            </a:r>
            <a:r>
              <a:rPr lang="en-US" dirty="0"/>
              <a:t> body.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9530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7411AB-5A41-F826-404C-5F2B097385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1755F2-3CF2-F428-D3C1-1F516EE08F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4080" y="274320"/>
            <a:ext cx="10459720" cy="59026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2 CORITHIANS 5:6 So then, being always filled with good courage </a:t>
            </a:r>
            <a:r>
              <a:rPr lang="en-US" i="1" dirty="0"/>
              <a:t>and</a:t>
            </a:r>
            <a:r>
              <a:rPr lang="en-US" dirty="0"/>
              <a:t> confident hope, and knowing that while we are at home in the body we are absent from the Lord— </a:t>
            </a:r>
          </a:p>
          <a:p>
            <a:pPr marL="0" indent="0">
              <a:buNone/>
            </a:pPr>
            <a:r>
              <a:rPr lang="en-US" dirty="0"/>
              <a:t>2 CORITHIANS 5:8 we are [as I was saying] of good courage </a:t>
            </a:r>
            <a:r>
              <a:rPr lang="en-US" i="1" dirty="0"/>
              <a:t>and</a:t>
            </a:r>
            <a:r>
              <a:rPr lang="en-US" dirty="0"/>
              <a:t> confident hope, and prefer rather to be absent from the body and to be at home with the Lord. </a:t>
            </a:r>
            <a:r>
              <a:rPr lang="en-US" u="sng" dirty="0">
                <a:hlinkClick r:id="rId2" tooltip="View Sermons on 2 Corinthians 5:9"/>
              </a:rPr>
              <a:t>9</a:t>
            </a:r>
            <a:r>
              <a:rPr lang="en-US" dirty="0"/>
              <a:t>Therefore, whether we are at home [on earth] or away from home [and with Him], it is our [constant] ambition to be pleasing to Him.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9677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A31A10-3EDE-9710-BBD0-B110199035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72976-7907-1A83-74ED-3334807765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/>
              <a:t>2 CORITHIANS 5:10</a:t>
            </a:r>
          </a:p>
          <a:p>
            <a:pPr marL="0" indent="0">
              <a:buNone/>
            </a:pPr>
            <a:r>
              <a:rPr lang="en-US" sz="2000"/>
              <a:t>For we [believers will be called to account and] must all appear before the judgment seat of Christ, so that each one may be repaid for what has been done in the body, whether good or bad [that is, each will be held responsible for his actions, purposes, goals, motives—the use or misuse of his time, opportunities and abilities].</a:t>
            </a:r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6502884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38D3537-AC96-6BD8-BBBC-91428A4E75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10C5B0-5525-79E5-97E9-F05BD99F1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en-US" sz="2000"/>
              <a:t>HEBREWS 2:14</a:t>
            </a:r>
          </a:p>
          <a:p>
            <a:r>
              <a:rPr lang="en-US" sz="2000"/>
              <a:t>Therefore, since [these His] children share in flesh and blood [the physical nature of mankind], He Himself in a similar manner also shared in the same [physical nature, but without sin], so that through [experiencing] death He might make powerless (ineffective, impotent) him who had the power of death—that is, the devil</a:t>
            </a:r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10541383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6E1FC5-08B4-4817-C1C9-0BAA71961A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5824BB-97CD-25E4-24C5-958CB3764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en-US" sz="2000"/>
              <a:t>HEBREWS 2:14</a:t>
            </a:r>
          </a:p>
          <a:p>
            <a:r>
              <a:rPr lang="en-US" sz="2000"/>
              <a:t>Therefore, since [these His] children share in flesh and blood [the physical nature of mankind], He Himself in a similar manner also shared in the same [physical nature, but without sin], so that through [experiencing] death He might make powerless (ineffective, impotent) him who had the power of death—that is, the devil</a:t>
            </a:r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26500992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AA0270B-183F-0E1B-4F78-6B400D0790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94C96-C2B1-8993-95F0-944B6AD7A8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 b="1" dirty="0"/>
              <a:t>HEBREWS 2:14</a:t>
            </a:r>
          </a:p>
          <a:p>
            <a:pPr marL="0" indent="0">
              <a:buNone/>
            </a:pPr>
            <a:r>
              <a:rPr lang="en-US" sz="2000" b="1" dirty="0"/>
              <a:t>Therefore, since [these His] children share in flesh and blood [the physical nature of mankind], He Himself in a similar manner also shared in the same [physical nature, but without sin], so that through [experiencing] death He might make powerless (ineffective, impotent) him who had the power of death—that is, the devil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/>
              <a:t>HEBREWS 2:15</a:t>
            </a:r>
          </a:p>
          <a:p>
            <a:pPr marL="0" indent="0">
              <a:buNone/>
            </a:pPr>
            <a:r>
              <a:rPr lang="en-US" sz="2000" b="1" dirty="0"/>
              <a:t>and [that He] might free all those who through [the haunting] fear of death were held in slavery throughout their lives.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33636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71B8C6-C831-F61F-E8FB-1314CE0EB5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EA73F774-86FA-11A7-713D-0E32764E76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7170730"/>
              </p:ext>
            </p:extLst>
          </p:nvPr>
        </p:nvGraphicFramePr>
        <p:xfrm>
          <a:off x="772160" y="650240"/>
          <a:ext cx="10800078" cy="58013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00026">
                  <a:extLst>
                    <a:ext uri="{9D8B030D-6E8A-4147-A177-3AD203B41FA5}">
                      <a16:colId xmlns:a16="http://schemas.microsoft.com/office/drawing/2014/main" val="1741715045"/>
                    </a:ext>
                  </a:extLst>
                </a:gridCol>
                <a:gridCol w="3600026">
                  <a:extLst>
                    <a:ext uri="{9D8B030D-6E8A-4147-A177-3AD203B41FA5}">
                      <a16:colId xmlns:a16="http://schemas.microsoft.com/office/drawing/2014/main" val="2681672036"/>
                    </a:ext>
                  </a:extLst>
                </a:gridCol>
                <a:gridCol w="3600026">
                  <a:extLst>
                    <a:ext uri="{9D8B030D-6E8A-4147-A177-3AD203B41FA5}">
                      <a16:colId xmlns:a16="http://schemas.microsoft.com/office/drawing/2014/main" val="2882081703"/>
                    </a:ext>
                  </a:extLst>
                </a:gridCol>
              </a:tblGrid>
              <a:tr h="35182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Crown Name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Description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Scripture Reference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072462502"/>
                  </a:ext>
                </a:extLst>
              </a:tr>
              <a:tr h="9096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0" dirty="0">
                          <a:effectLst/>
                        </a:rPr>
                        <a:t>Crown of Righteousness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0">
                          <a:effectLst/>
                        </a:rPr>
                        <a:t>For those who long for Christ’s return and live in anticipation of His coming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0">
                          <a:effectLst/>
                        </a:rPr>
                        <a:t>2 Timothy 4:8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418526823"/>
                  </a:ext>
                </a:extLst>
              </a:tr>
              <a:tr h="13602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0" dirty="0">
                          <a:effectLst/>
                        </a:rPr>
                        <a:t>Crown of Life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0">
                          <a:effectLst/>
                        </a:rPr>
                        <a:t>For those who endure trials, persecution, and remain faithful unto death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0" dirty="0">
                          <a:effectLst/>
                        </a:rPr>
                        <a:t>James 1:12, Revelation 2:10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346791913"/>
                  </a:ext>
                </a:extLst>
              </a:tr>
              <a:tr h="9096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0" dirty="0">
                          <a:effectLst/>
                        </a:rPr>
                        <a:t>Incorruptible Crown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0">
                          <a:effectLst/>
                        </a:rPr>
                        <a:t>For those who practice self-discipline and run the Christian race faithfully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0" dirty="0">
                          <a:effectLst/>
                        </a:rPr>
                        <a:t>1 Corinthians 9:24–27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236055268"/>
                  </a:ext>
                </a:extLst>
              </a:tr>
              <a:tr h="13602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0" dirty="0">
                          <a:effectLst/>
                        </a:rPr>
                        <a:t>Crown of Glory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0">
                          <a:effectLst/>
                        </a:rPr>
                        <a:t>For faithful pastors, teachers, and spiritual leaders who shepherd God’s people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0" dirty="0">
                          <a:effectLst/>
                        </a:rPr>
                        <a:t>1 Peter 5:2–4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084374503"/>
                  </a:ext>
                </a:extLst>
              </a:tr>
              <a:tr h="9096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0" dirty="0">
                          <a:effectLst/>
                        </a:rPr>
                        <a:t>Crown of Rejoicing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0">
                          <a:effectLst/>
                        </a:rPr>
                        <a:t>For those who lead others to Christ — often called the “soul winner’s crown”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0" dirty="0">
                          <a:effectLst/>
                        </a:rPr>
                        <a:t>1 Thessalonians 2:19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981624817"/>
                  </a:ext>
                </a:extLst>
              </a:tr>
            </a:tbl>
          </a:graphicData>
        </a:graphic>
      </p:graphicFrame>
      <p:sp>
        <p:nvSpPr>
          <p:cNvPr id="9" name="Rectangle 2">
            <a:extLst>
              <a:ext uri="{FF2B5EF4-FFF2-40B4-BE49-F238E27FC236}">
                <a16:creationId xmlns:a16="http://schemas.microsoft.com/office/drawing/2014/main" id="{62895317-1242-8A1F-3B89-FD24E7F376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Crowns Promised to Believers</a:t>
            </a:r>
            <a:endParaRPr kumimoji="0" lang="en-US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3156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E657E08-F68B-8BDD-C21F-0DDABC41EF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3FDDBE-592B-FCD6-E4FD-4C12199802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5360" y="1727200"/>
            <a:ext cx="10800080" cy="4866640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r>
              <a:rPr lang="en-US" kern="0" dirty="0">
                <a:highlight>
                  <a:srgbClr val="FFFF00"/>
                </a:highlight>
              </a:rPr>
              <a:t>Crown of Life</a:t>
            </a:r>
            <a:endParaRPr lang="en-US" sz="2000" kern="100" dirty="0">
              <a:highlight>
                <a:srgbClr val="FFFF00"/>
              </a:highligh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/>
              <a:t>James 1:12 Blessed [happy, spiritually prosperous, favored by God] is the man who is steadfast under trial </a:t>
            </a:r>
            <a:r>
              <a:rPr lang="en-US" b="1" i="1" dirty="0"/>
              <a:t>and</a:t>
            </a:r>
            <a:r>
              <a:rPr lang="en-US" b="1" dirty="0"/>
              <a:t> perseveres when tempted; for when he has passed the test </a:t>
            </a:r>
            <a:r>
              <a:rPr lang="en-US" b="1" i="1" dirty="0"/>
              <a:t>and</a:t>
            </a:r>
            <a:r>
              <a:rPr lang="en-US" b="1" dirty="0"/>
              <a:t> been approved, he will receive the [victor’s] crown of life which </a:t>
            </a:r>
            <a:r>
              <a:rPr lang="en-US" b="1" i="1" dirty="0"/>
              <a:t>the Lord</a:t>
            </a:r>
            <a:r>
              <a:rPr lang="en-US" b="1" dirty="0"/>
              <a:t> has promised to those who love Him</a:t>
            </a:r>
          </a:p>
          <a:p>
            <a:endParaRPr lang="en-US" b="1" dirty="0"/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Revelation 2:10 Fear nothing that you are about to suffer. Be aware that the devil is about to throw some of you into prison, that you may be tested [in your faith], and for ten days you will have tribulation. Be faithful to the point of death [if you must die for your faith], and I will give you the crown [consisting] of life.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67446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935BD2-483F-61D6-0F15-0E9F635ED8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3BA4EC-F582-790D-76EE-0E928DF0B7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0880" y="396240"/>
            <a:ext cx="10922000" cy="554704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kern="0" dirty="0">
                <a:highlight>
                  <a:srgbClr val="FFFF00"/>
                </a:highlight>
              </a:rPr>
              <a:t>Incorruptible Crown</a:t>
            </a:r>
            <a:endParaRPr lang="en-US" sz="2000" kern="100" dirty="0">
              <a:highlight>
                <a:srgbClr val="FFFF00"/>
              </a:highligh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kern="0" dirty="0"/>
              <a:t>1 Corinthians 9:24–27</a:t>
            </a:r>
          </a:p>
          <a:p>
            <a:r>
              <a:rPr lang="en-US" sz="3300" b="1" dirty="0">
                <a:hlinkClick r:id="rId2" tooltip="View Sermons on 1 Corinthians 9:24"/>
              </a:rPr>
              <a:t>24</a:t>
            </a:r>
            <a:r>
              <a:rPr lang="en-US" sz="3300" b="1" dirty="0"/>
              <a:t>Do you not know that in a race all the runners run [their very best to win], but only one receives the prize? Run [your race] in such a way that you may seize the prize </a:t>
            </a:r>
            <a:r>
              <a:rPr lang="en-US" sz="3300" b="1" i="1" dirty="0"/>
              <a:t>and</a:t>
            </a:r>
            <a:r>
              <a:rPr lang="en-US" sz="3300" b="1" dirty="0"/>
              <a:t> make it yours! </a:t>
            </a:r>
          </a:p>
          <a:p>
            <a:r>
              <a:rPr lang="en-US" sz="3300" b="1" dirty="0">
                <a:hlinkClick r:id="rId3" tooltip="View Sermons on 1 Corinthians 9:25"/>
              </a:rPr>
              <a:t>25</a:t>
            </a:r>
            <a:r>
              <a:rPr lang="en-US" sz="3300" b="1" dirty="0"/>
              <a:t>Now every athlete who [goes into training and] competes in the games is disciplined </a:t>
            </a:r>
            <a:r>
              <a:rPr lang="en-US" sz="3300" b="1" i="1" dirty="0"/>
              <a:t>and</a:t>
            </a:r>
            <a:r>
              <a:rPr lang="en-US" sz="3300" b="1" dirty="0"/>
              <a:t> exercises self-control in all things. They do it to win a crown that withers, but we [do it to receive] an imperishable [crown that cannot wither]. </a:t>
            </a:r>
          </a:p>
          <a:p>
            <a:r>
              <a:rPr lang="en-US" sz="3300" b="1" dirty="0">
                <a:hlinkClick r:id="rId4" tooltip="View Sermons on 1 Corinthians 9:26"/>
              </a:rPr>
              <a:t>26</a:t>
            </a:r>
            <a:r>
              <a:rPr lang="en-US" sz="3300" b="1" dirty="0"/>
              <a:t>Therefore I do not run without a definite goal; I do not flail around like one beating the air [just shadow boxing]. </a:t>
            </a:r>
          </a:p>
          <a:p>
            <a:r>
              <a:rPr lang="en-US" sz="3300" b="1" dirty="0">
                <a:hlinkClick r:id="rId5" tooltip="View Sermons on 1 Corinthians 9:27"/>
              </a:rPr>
              <a:t>27</a:t>
            </a:r>
            <a:r>
              <a:rPr lang="en-US" sz="3300" b="1" dirty="0"/>
              <a:t>But [like a boxer] I strictly discipline my body and make it my slave, so that, after I have preached [the gospel] to others, I myself will not somehow be disqualified [as unfit for service].</a:t>
            </a:r>
            <a:endParaRPr lang="en-US" sz="3300" b="1" kern="0" dirty="0"/>
          </a:p>
          <a:p>
            <a:endParaRPr lang="en-US" sz="2000" kern="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sz="20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kern="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060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E2E0259-98D2-02BD-CA9D-640B222CDE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D939ADAF-D3F3-5466-9EBE-DFE0F33EE2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640" y="1676400"/>
            <a:ext cx="11732646" cy="505968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1800" kern="0" dirty="0">
                <a:highlight>
                  <a:srgbClr val="FFFF00"/>
                </a:highlight>
              </a:rPr>
              <a:t>Crown of Glory</a:t>
            </a:r>
            <a:endParaRPr lang="en-US" sz="1400" kern="100" dirty="0">
              <a:highlight>
                <a:srgbClr val="FFFF00"/>
              </a:highligh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b="1" dirty="0"/>
              <a:t>1 </a:t>
            </a:r>
            <a:r>
              <a:rPr lang="en-US" sz="1800" b="1" kern="0" dirty="0"/>
              <a:t>Peter 5:1–4</a:t>
            </a:r>
          </a:p>
          <a:p>
            <a:pPr marL="0" indent="0">
              <a:buNone/>
            </a:pPr>
            <a:r>
              <a:rPr lang="en-US" sz="1800" b="1" dirty="0">
                <a:hlinkClick r:id="rId2" tooltip="View Sermons on 1 Peter 5:1"/>
              </a:rPr>
              <a:t>1</a:t>
            </a:r>
            <a:r>
              <a:rPr lang="en-US" sz="1800" b="1" dirty="0"/>
              <a:t>Therefore, I strongly urge the elders among you [pastors, spiritual leaders of the church], as a fellow elder and as an eyewitness [called to testify] of the sufferings of Christ, as well as one who shares in the glory that is to be revealed: </a:t>
            </a:r>
          </a:p>
          <a:p>
            <a:pPr marL="0" indent="0">
              <a:buNone/>
            </a:pPr>
            <a:r>
              <a:rPr lang="en-US" sz="1800" b="1" dirty="0">
                <a:hlinkClick r:id="rId3" tooltip="View Sermons on 1 Peter 5:2"/>
              </a:rPr>
              <a:t>2</a:t>
            </a:r>
            <a:r>
              <a:rPr lang="en-US" sz="1800" b="1" dirty="0"/>
              <a:t>shepherd </a:t>
            </a:r>
            <a:r>
              <a:rPr lang="en-US" sz="1800" b="1" i="1" dirty="0"/>
              <a:t>and</a:t>
            </a:r>
            <a:r>
              <a:rPr lang="en-US" sz="1800" b="1" dirty="0"/>
              <a:t> guide </a:t>
            </a:r>
            <a:r>
              <a:rPr lang="en-US" sz="1800" b="1" i="1" dirty="0"/>
              <a:t>and</a:t>
            </a:r>
            <a:r>
              <a:rPr lang="en-US" sz="1800" b="1" dirty="0"/>
              <a:t> protect the flock of God among you, exercising oversight not under compulsion, but voluntarily, according to </a:t>
            </a:r>
            <a:r>
              <a:rPr lang="en-US" sz="1800" b="1" i="1" dirty="0"/>
              <a:t>the will of</a:t>
            </a:r>
            <a:r>
              <a:rPr lang="en-US" sz="1800" b="1" dirty="0"/>
              <a:t> God; and not [motivated] for shameful gain, but with wholehearted enthusiasm; </a:t>
            </a:r>
          </a:p>
          <a:p>
            <a:pPr marL="0" indent="0">
              <a:buNone/>
            </a:pPr>
            <a:r>
              <a:rPr lang="en-US" sz="1800" b="1" dirty="0">
                <a:hlinkClick r:id="rId4" tooltip="View Sermons on 1 Peter 5:3"/>
              </a:rPr>
              <a:t>3</a:t>
            </a:r>
            <a:r>
              <a:rPr lang="en-US" sz="1800" b="1" dirty="0"/>
              <a:t>not lording it over those assigned to your care [do not be arrogant or overbearing], but be examples [of Christian living] to the flock [set a pattern of integrity for your congregation]. </a:t>
            </a:r>
          </a:p>
          <a:p>
            <a:pPr marL="0" indent="0">
              <a:buNone/>
            </a:pPr>
            <a:r>
              <a:rPr lang="en-US" sz="1800" b="1" dirty="0">
                <a:hlinkClick r:id="rId5" tooltip="View Sermons on 1 Peter 5:4"/>
              </a:rPr>
              <a:t>4</a:t>
            </a:r>
            <a:r>
              <a:rPr lang="en-US" sz="1800" b="1" dirty="0"/>
              <a:t>And when the Chief Shepherd (Christ) appears, you will receive the [conqueror’s] unfading crown of glory.</a:t>
            </a:r>
            <a:endParaRPr lang="en-US" sz="1800" b="1" kern="0" dirty="0"/>
          </a:p>
          <a:p>
            <a:endParaRPr lang="en-US" sz="1800" b="1" kern="0" dirty="0"/>
          </a:p>
          <a:p>
            <a:pPr marL="0" indent="0">
              <a:buNone/>
            </a:pPr>
            <a:r>
              <a:rPr lang="en-US" sz="1800" b="1" kern="0" dirty="0">
                <a:highlight>
                  <a:srgbClr val="FFFF00"/>
                </a:highlight>
              </a:rPr>
              <a:t>Crown of Rejoicing</a:t>
            </a:r>
            <a:endParaRPr lang="en-US" sz="1400" b="1" kern="100" dirty="0">
              <a:highlight>
                <a:srgbClr val="FFFF00"/>
              </a:highligh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b="1" kern="0" dirty="0"/>
              <a:t>1 Thessalonians 2:19 </a:t>
            </a:r>
            <a:r>
              <a:rPr lang="en-US" sz="1800" b="1" dirty="0"/>
              <a:t>For who is [the object of] our hope or joy or our victor’s wreath of triumphant celebration [when we stand] in the presence of our Lord Jesus at His coming? Is it not you?</a:t>
            </a:r>
            <a:endParaRPr lang="en-US" sz="1800" b="1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90317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2F6FFFD-B383-9AA8-7CAC-742C31AFAB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DA264B-2ADA-8880-50C6-B13CDC0E2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21360"/>
            <a:ext cx="10515600" cy="54556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dirty="0"/>
              <a:t>HEBREWS 9:27</a:t>
            </a:r>
          </a:p>
          <a:p>
            <a:pPr marL="0" indent="0">
              <a:buNone/>
            </a:pPr>
            <a:r>
              <a:rPr lang="en-US" sz="2600" b="1" dirty="0"/>
              <a:t>27 And just as it is appointed </a:t>
            </a:r>
            <a:r>
              <a:rPr lang="en-US" sz="2600" b="1" i="1" dirty="0"/>
              <a:t>and</a:t>
            </a:r>
            <a:r>
              <a:rPr lang="en-US" sz="2600" b="1" dirty="0"/>
              <a:t> destined for all men to die once and after this [comes certain] judgment, </a:t>
            </a:r>
          </a:p>
          <a:p>
            <a:pPr marL="0" indent="0">
              <a:buNone/>
            </a:pPr>
            <a:r>
              <a:rPr lang="en-US" sz="2600" b="1" dirty="0"/>
              <a:t>28 so Christ, having been offered once </a:t>
            </a:r>
            <a:r>
              <a:rPr lang="en-US" sz="2600" b="1" i="1" dirty="0"/>
              <a:t>and</a:t>
            </a:r>
            <a:r>
              <a:rPr lang="en-US" sz="2600" b="1" dirty="0"/>
              <a:t> once for all to bear [as a burden] the sins of many, will appear a second time [when he returns to earth], not to deal with sin, but to bring salvation to those who are eagerly </a:t>
            </a:r>
            <a:r>
              <a:rPr lang="en-US" sz="2600" b="1" i="1" dirty="0"/>
              <a:t>and</a:t>
            </a:r>
            <a:r>
              <a:rPr lang="en-US" sz="2600" b="1" dirty="0"/>
              <a:t> confidently waiting for Him.</a:t>
            </a:r>
          </a:p>
          <a:p>
            <a:pPr marL="0" indent="0">
              <a:buNone/>
            </a:pPr>
            <a:endParaRPr lang="en-US" sz="2600" b="1" dirty="0"/>
          </a:p>
          <a:p>
            <a:pPr marL="0" indent="0">
              <a:buNone/>
            </a:pPr>
            <a:r>
              <a:rPr lang="en-US" sz="2600" b="1" dirty="0"/>
              <a:t>PHILIPPIANS 1:21 </a:t>
            </a:r>
            <a:r>
              <a:rPr lang="en-US" b="1" dirty="0">
                <a:hlinkClick r:id="rId2" tooltip="Philippians 1:21 KJV verse detail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For to me to live </a:t>
            </a:r>
            <a:r>
              <a:rPr lang="en-US" b="1" i="1" dirty="0">
                <a:hlinkClick r:id="rId2" tooltip="Philippians 1:21 KJV verse detail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is</a:t>
            </a:r>
            <a:r>
              <a:rPr lang="en-US" b="1" dirty="0">
                <a:hlinkClick r:id="rId2" tooltip="Philippians 1:21 KJV verse detail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 Christ, and to die </a:t>
            </a:r>
            <a:r>
              <a:rPr lang="en-US" b="1" i="1" dirty="0">
                <a:hlinkClick r:id="rId2" tooltip="Philippians 1:21 KJV verse detail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is</a:t>
            </a:r>
            <a:r>
              <a:rPr lang="en-US" b="1" dirty="0">
                <a:hlinkClick r:id="rId2" tooltip="Philippians 1:21 KJV verse detail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 gain.</a:t>
            </a:r>
            <a:endParaRPr lang="en-US" sz="2600" b="1" dirty="0"/>
          </a:p>
          <a:p>
            <a:pPr marL="0" indent="0">
              <a:buNone/>
            </a:pPr>
            <a:r>
              <a:rPr lang="en-US" sz="2600" b="1" dirty="0"/>
              <a:t>For to me, to live is Christ [He is my source of joy, my reason to live] and to die is gain [for I will be with Him in eternity]. </a:t>
            </a:r>
          </a:p>
          <a:p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277672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09D0AED-E8FE-7B77-8335-6FCF1E4382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66D4D6F5-578B-53AD-0537-98D8DE4644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BB401F24-D824-9C42-45FD-E8F5F76D3D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F54A4E97-639D-5013-46B1-8C0FE55210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4CE7AE-5F53-F3F9-058E-CD9B56D1A9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21360"/>
            <a:ext cx="10515600" cy="545560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600" dirty="0"/>
          </a:p>
          <a:p>
            <a:pPr>
              <a:buNone/>
            </a:pPr>
            <a:r>
              <a:rPr lang="en-US" b="1" dirty="0"/>
              <a:t>Romans 14:10</a:t>
            </a:r>
          </a:p>
          <a:p>
            <a:pPr>
              <a:lnSpc>
                <a:spcPts val="2520"/>
              </a:lnSpc>
              <a:buNone/>
            </a:pPr>
            <a:r>
              <a:rPr lang="en-US" b="1" dirty="0"/>
              <a:t>“But why dost thou judge thy brother? or why dost thou set at nought thy brother? for we shall all stand before the judgment seat of Christ.”</a:t>
            </a:r>
            <a:br>
              <a:rPr lang="en-US" sz="1600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</a:br>
            <a:endParaRPr lang="en-US" sz="1600" b="0" i="0" dirty="0">
              <a:solidFill>
                <a:srgbClr val="333333"/>
              </a:solidFill>
              <a:effectLst/>
              <a:latin typeface="Georgia" panose="02040502050405020303" pitchFamily="18" charset="0"/>
            </a:endParaRPr>
          </a:p>
          <a:p>
            <a:pPr marL="0" indent="0">
              <a:buNone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527662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C14058B-A9F3-D5AD-46C8-2B9F1E5541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7FD385-11FC-F7E8-9DF2-C982C3FD47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233680"/>
            <a:ext cx="10622280" cy="59432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1 CORITHIANS 15:12-19</a:t>
            </a:r>
          </a:p>
          <a:p>
            <a:pPr marL="0" indent="0">
              <a:buNone/>
            </a:pPr>
            <a:r>
              <a:rPr lang="en-US" sz="2400" b="1" u="sng" dirty="0">
                <a:hlinkClick r:id="rId2" tooltip="View Sermons on 1 Corinthians 15:12"/>
              </a:rPr>
              <a:t>12</a:t>
            </a:r>
            <a:r>
              <a:rPr lang="en-US" sz="2400" b="1" u="sng" dirty="0"/>
              <a:t> </a:t>
            </a:r>
            <a:r>
              <a:rPr lang="en-US" sz="2400" b="1" dirty="0"/>
              <a:t>Now if Christ is preached as raised from the dead, how is it that some among you say that there is no resurrection of the dead? </a:t>
            </a:r>
            <a:r>
              <a:rPr lang="en-US" sz="2400" b="1" u="sng" dirty="0">
                <a:hlinkClick r:id="rId3" tooltip="View Sermons on 1 Corinthians 15:13"/>
              </a:rPr>
              <a:t>13</a:t>
            </a:r>
            <a:r>
              <a:rPr lang="en-US" sz="2400" b="1" u="sng" dirty="0"/>
              <a:t> </a:t>
            </a:r>
            <a:r>
              <a:rPr lang="en-US" sz="2400" b="1" dirty="0"/>
              <a:t>But if there is no resurrection of the dead, then not even Christ has been raised; </a:t>
            </a:r>
            <a:r>
              <a:rPr lang="en-US" sz="2400" b="1" u="sng" dirty="0">
                <a:hlinkClick r:id="rId4" tooltip="View Sermons on 1 Corinthians 15:14"/>
              </a:rPr>
              <a:t>14</a:t>
            </a:r>
            <a:r>
              <a:rPr lang="en-US" sz="2400" b="1" u="sng" dirty="0"/>
              <a:t> </a:t>
            </a:r>
            <a:r>
              <a:rPr lang="en-US" sz="2400" b="1" dirty="0"/>
              <a:t>and if Christ has not been raised, then our preaching is vain [useless, amounting to nothing], and your faith is also vain [imaginary, unfounded, devoid of value and benefit—not based on truth]. </a:t>
            </a:r>
            <a:r>
              <a:rPr lang="en-US" sz="2400" b="1" u="sng" dirty="0">
                <a:hlinkClick r:id="rId5" tooltip="View Sermons on 1 Corinthians 15:15"/>
              </a:rPr>
              <a:t>15</a:t>
            </a:r>
            <a:r>
              <a:rPr lang="en-US" sz="2400" b="1" u="sng" dirty="0"/>
              <a:t> </a:t>
            </a:r>
            <a:r>
              <a:rPr lang="en-US" sz="2400" b="1" dirty="0"/>
              <a:t>We are even discovered to be false witnesses [misrepresenting] God, because we testified concerning Him that He raised Christ, whom He did not raise, if in fact the dead are not raised. </a:t>
            </a:r>
            <a:r>
              <a:rPr lang="en-US" sz="2400" b="1" u="sng" dirty="0">
                <a:hlinkClick r:id="rId6" tooltip="View Sermons on 1 Corinthians 15:16"/>
              </a:rPr>
              <a:t>16</a:t>
            </a:r>
            <a:r>
              <a:rPr lang="en-US" sz="2400" b="1" u="sng" dirty="0"/>
              <a:t> </a:t>
            </a:r>
            <a:r>
              <a:rPr lang="en-US" sz="2400" b="1" dirty="0"/>
              <a:t>For if the dead are not raised, then Christ has not been raised, either; </a:t>
            </a:r>
            <a:r>
              <a:rPr lang="en-US" sz="2400" b="1" u="sng" dirty="0">
                <a:hlinkClick r:id="rId7" tooltip="View Sermons on 1 Corinthians 15:17"/>
              </a:rPr>
              <a:t>17</a:t>
            </a:r>
            <a:r>
              <a:rPr lang="en-US" sz="2400" b="1" u="sng" dirty="0"/>
              <a:t>  </a:t>
            </a:r>
            <a:r>
              <a:rPr lang="en-US" sz="2400" b="1" dirty="0"/>
              <a:t>and if Christ has not been raised, your faith is worthless </a:t>
            </a:r>
            <a:r>
              <a:rPr lang="en-US" sz="2400" b="1" i="1" dirty="0"/>
              <a:t>and</a:t>
            </a:r>
            <a:r>
              <a:rPr lang="en-US" sz="2400" b="1" dirty="0"/>
              <a:t> powerless [mere delusion]; you are still in your sins [and under the control and penalty of sin]. </a:t>
            </a:r>
            <a:r>
              <a:rPr lang="en-US" sz="2400" b="1" u="sng" dirty="0">
                <a:hlinkClick r:id="rId8" tooltip="View Sermons on 1 Corinthians 15:18"/>
              </a:rPr>
              <a:t>18</a:t>
            </a:r>
            <a:r>
              <a:rPr lang="en-US" sz="2400" b="1" u="sng" dirty="0"/>
              <a:t> </a:t>
            </a:r>
            <a:r>
              <a:rPr lang="en-US" sz="2400" b="1" dirty="0"/>
              <a:t>Then those also who have fallen asleep in Christ are lost. </a:t>
            </a:r>
            <a:r>
              <a:rPr lang="en-US" sz="2400" b="1" u="sng" dirty="0">
                <a:hlinkClick r:id="rId9" tooltip="View Sermons on 1 Corinthians 15:19"/>
              </a:rPr>
              <a:t>19</a:t>
            </a:r>
            <a:r>
              <a:rPr lang="en-US" sz="2400" b="1" u="sng" dirty="0"/>
              <a:t> </a:t>
            </a:r>
            <a:r>
              <a:rPr lang="en-US" sz="2400" b="1" dirty="0"/>
              <a:t>If we who are [abiding] in Christ have hoped only in this life [and this is all there is], then we are of all people most miserable </a:t>
            </a:r>
            <a:r>
              <a:rPr lang="en-US" sz="2400" b="1" i="1" dirty="0"/>
              <a:t>and</a:t>
            </a:r>
            <a:r>
              <a:rPr lang="en-US" sz="2400" b="1" dirty="0"/>
              <a:t> to be pitied.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45617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5FAF9E1-48D4-8D22-F806-BB4CA690B2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A5061C-9B97-35F0-E0B9-34EA63DBFB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720" y="591344"/>
            <a:ext cx="10927080" cy="55856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/>
              <a:t>1 CORITHIANS 15:25-26 For Christ must reign [as King] until He has put all His enemies under His feet. </a:t>
            </a:r>
            <a:r>
              <a:rPr lang="en-US" sz="2200" b="1" u="sng" dirty="0">
                <a:hlinkClick r:id="rId2" tooltip="View Sermons on 1 Corinthians 15:26"/>
              </a:rPr>
              <a:t>26</a:t>
            </a:r>
            <a:r>
              <a:rPr lang="en-US" sz="2200" b="1" dirty="0"/>
              <a:t>The last enemy to be abolished </a:t>
            </a:r>
            <a:r>
              <a:rPr lang="en-US" sz="2200" b="1" i="1" dirty="0"/>
              <a:t>and</a:t>
            </a:r>
            <a:r>
              <a:rPr lang="en-US" sz="2200" b="1" dirty="0"/>
              <a:t> put to an end is death.</a:t>
            </a:r>
          </a:p>
          <a:p>
            <a:pPr marL="0" indent="0">
              <a:buNone/>
            </a:pPr>
            <a:endParaRPr lang="en-US" sz="2200" b="1" dirty="0"/>
          </a:p>
          <a:p>
            <a:pPr marL="0" indent="0">
              <a:buNone/>
            </a:pPr>
            <a:r>
              <a:rPr lang="en-US" sz="2200" b="1" dirty="0"/>
              <a:t>1 CORITHIANS 15:42-44</a:t>
            </a:r>
          </a:p>
          <a:p>
            <a:pPr marL="0" indent="0">
              <a:buNone/>
            </a:pPr>
            <a:r>
              <a:rPr lang="en-US" sz="2200" b="1" u="sng" dirty="0">
                <a:hlinkClick r:id="rId3" tooltip="View Sermons on 1 Corinthians 15:42"/>
              </a:rPr>
              <a:t>42</a:t>
            </a:r>
            <a:r>
              <a:rPr lang="en-US" sz="2200" b="1" u="sng" dirty="0"/>
              <a:t> </a:t>
            </a:r>
            <a:r>
              <a:rPr lang="en-US" sz="2200" b="1" dirty="0"/>
              <a:t>So it is with the resurrection of the dead. The [human] body that is sown is perishable </a:t>
            </a:r>
            <a:r>
              <a:rPr lang="en-US" sz="2200" b="1" i="1" dirty="0"/>
              <a:t>and</a:t>
            </a:r>
            <a:r>
              <a:rPr lang="en-US" sz="2200" b="1" dirty="0"/>
              <a:t> mortal, it is raised imperishable </a:t>
            </a:r>
            <a:r>
              <a:rPr lang="en-US" sz="2200" b="1" i="1" dirty="0"/>
              <a:t>and</a:t>
            </a:r>
            <a:r>
              <a:rPr lang="en-US" sz="2200" b="1" dirty="0"/>
              <a:t> immortal. </a:t>
            </a:r>
          </a:p>
          <a:p>
            <a:pPr marL="0" indent="0">
              <a:buNone/>
            </a:pPr>
            <a:r>
              <a:rPr lang="en-US" sz="2200" b="1" u="sng" dirty="0">
                <a:hlinkClick r:id="rId4" tooltip="View Sermons on 1 Corinthians 15:43"/>
              </a:rPr>
              <a:t>43</a:t>
            </a:r>
            <a:r>
              <a:rPr lang="en-US" sz="2200" b="1" dirty="0"/>
              <a:t>It is sown in dishonor, it is raised in glory; it is sown in weakness, it is raised in strength; </a:t>
            </a:r>
          </a:p>
          <a:p>
            <a:pPr marL="0" indent="0">
              <a:buNone/>
            </a:pPr>
            <a:r>
              <a:rPr lang="en-US" sz="2200" b="1" u="sng" dirty="0">
                <a:hlinkClick r:id="rId5" tooltip="View Sermons on 1 Corinthians 15:44"/>
              </a:rPr>
              <a:t>44</a:t>
            </a:r>
            <a:r>
              <a:rPr lang="en-US" sz="2200" b="1" dirty="0"/>
              <a:t>it is sown a natural body [mortal, suited to earth], it is raised a spiritual body [immortal, suited to heaven]. As surely as there is a physical body, there is also a spiritual </a:t>
            </a:r>
            <a:r>
              <a:rPr lang="en-US" sz="2200" b="1" i="1" dirty="0"/>
              <a:t>body</a:t>
            </a:r>
            <a:r>
              <a:rPr lang="en-US" sz="2200" b="1" dirty="0"/>
              <a:t>.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9833408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1915</Words>
  <Application>Microsoft Macintosh PowerPoint</Application>
  <PresentationFormat>Widescreen</PresentationFormat>
  <Paragraphs>85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Aptos</vt:lpstr>
      <vt:lpstr>Aptos Display</vt:lpstr>
      <vt:lpstr>Arial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HOPEWELL</dc:creator>
  <cp:lastModifiedBy>Ingraham, Ann</cp:lastModifiedBy>
  <cp:revision>3</cp:revision>
  <dcterms:created xsi:type="dcterms:W3CDTF">2025-10-14T11:08:19Z</dcterms:created>
  <dcterms:modified xsi:type="dcterms:W3CDTF">2025-10-14T20:36:47Z</dcterms:modified>
</cp:coreProperties>
</file>